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66"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p:restoredTop sz="93663" autoAdjust="0"/>
  </p:normalViewPr>
  <p:slideViewPr>
    <p:cSldViewPr snapToGrid="0" snapToObjects="1">
      <p:cViewPr varScale="1">
        <p:scale>
          <a:sx n="66" d="100"/>
          <a:sy n="66" d="100"/>
        </p:scale>
        <p:origin x="912" y="32"/>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21238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SC HIV/AIDS Council</a:t>
            </a:r>
            <a:r>
              <a:rPr lang="en-US" sz="1200" b="0" i="0" kern="1200" baseline="0" dirty="0" smtClean="0">
                <a:solidFill>
                  <a:schemeClr val="tx1"/>
                </a:solidFill>
                <a:effectLst/>
                <a:latin typeface="+mn-lt"/>
                <a:ea typeface="+mn-ea"/>
                <a:cs typeface="+mn-cs"/>
              </a:rPr>
              <a:t> (Columbia)</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South Carolina</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36485"/>
            <a:ext cx="8042276" cy="613259"/>
          </a:xfrm>
        </p:spPr>
        <p:txBody>
          <a:bodyPr>
            <a:normAutofit/>
          </a:bodyPr>
          <a:lstStyle/>
          <a:p>
            <a:r>
              <a:rPr lang="en-US" sz="3200" dirty="0" smtClean="0"/>
              <a:t>HIV and AIDS Statistics in South Carolina</a:t>
            </a:r>
            <a:endParaRPr lang="en-US" sz="3200" dirty="0"/>
          </a:p>
        </p:txBody>
      </p:sp>
      <p:sp>
        <p:nvSpPr>
          <p:cNvPr id="3" name="Content Placeholder 2"/>
          <p:cNvSpPr>
            <a:spLocks noGrp="1"/>
          </p:cNvSpPr>
          <p:nvPr>
            <p:ph idx="1"/>
          </p:nvPr>
        </p:nvSpPr>
        <p:spPr>
          <a:xfrm>
            <a:off x="212436" y="543114"/>
            <a:ext cx="8839200" cy="5808286"/>
          </a:xfrm>
        </p:spPr>
        <p:txBody>
          <a:bodyPr>
            <a:normAutofit/>
          </a:bodyPr>
          <a:lstStyle/>
          <a:p>
            <a:pPr marL="0" indent="0">
              <a:buNone/>
            </a:pPr>
            <a:endParaRPr lang="en-US" dirty="0" smtClean="0"/>
          </a:p>
          <a:p>
            <a:r>
              <a:rPr lang="en-US" dirty="0"/>
              <a:t>The Deep South, including SC, has </a:t>
            </a:r>
            <a:r>
              <a:rPr lang="en-US" dirty="0" smtClean="0"/>
              <a:t>the highest </a:t>
            </a:r>
            <a:r>
              <a:rPr lang="en-US" dirty="0"/>
              <a:t>death rates from HIV of any </a:t>
            </a:r>
            <a:r>
              <a:rPr lang="en-US" dirty="0" smtClean="0"/>
              <a:t>US region. </a:t>
            </a:r>
          </a:p>
          <a:p>
            <a:r>
              <a:rPr lang="en-US" dirty="0"/>
              <a:t>The Deep South, including SC, has </a:t>
            </a:r>
            <a:r>
              <a:rPr lang="en-US" dirty="0" smtClean="0"/>
              <a:t>the lowest </a:t>
            </a:r>
            <a:r>
              <a:rPr lang="en-US" dirty="0"/>
              <a:t>survival rates after a diagnosis </a:t>
            </a:r>
            <a:r>
              <a:rPr lang="en-US" dirty="0" smtClean="0"/>
              <a:t>of HIV/AIDS </a:t>
            </a:r>
            <a:r>
              <a:rPr lang="en-US" dirty="0"/>
              <a:t>than any other US region. </a:t>
            </a:r>
            <a:endParaRPr lang="en-US" dirty="0" smtClean="0"/>
          </a:p>
          <a:p>
            <a:r>
              <a:rPr lang="en-US" dirty="0"/>
              <a:t>The number of men in SC who </a:t>
            </a:r>
            <a:r>
              <a:rPr lang="en-US" dirty="0" smtClean="0"/>
              <a:t>acquired HIV </a:t>
            </a:r>
            <a:r>
              <a:rPr lang="en-US" dirty="0"/>
              <a:t>through male-to-male </a:t>
            </a:r>
            <a:r>
              <a:rPr lang="en-US" dirty="0" smtClean="0"/>
              <a:t>sexual contact</a:t>
            </a:r>
            <a:r>
              <a:rPr lang="en-US" dirty="0"/>
              <a:t> increased by 29% from </a:t>
            </a:r>
            <a:r>
              <a:rPr lang="en-US" dirty="0" smtClean="0"/>
              <a:t>5,670 men </a:t>
            </a:r>
            <a:r>
              <a:rPr lang="en-US" dirty="0"/>
              <a:t>in 2008 to 7,332 men in 2013. </a:t>
            </a:r>
            <a:endParaRPr lang="en-US" dirty="0" smtClean="0"/>
          </a:p>
          <a:p>
            <a:r>
              <a:rPr lang="en-US" dirty="0"/>
              <a:t>In 2014, the largest number of HIV cases in SC were among people </a:t>
            </a:r>
            <a:r>
              <a:rPr lang="en-US" dirty="0" smtClean="0"/>
              <a:t>under the </a:t>
            </a:r>
            <a:r>
              <a:rPr lang="en-US" dirty="0"/>
              <a:t>age of 30. Almost half of HIV </a:t>
            </a:r>
            <a:r>
              <a:rPr lang="en-US" dirty="0" smtClean="0"/>
              <a:t>cases (</a:t>
            </a:r>
            <a:r>
              <a:rPr lang="en-US" dirty="0"/>
              <a:t>46%) were from this group</a:t>
            </a:r>
            <a:r>
              <a:rPr lang="en-US" dirty="0" smtClean="0"/>
              <a:t>.</a:t>
            </a:r>
          </a:p>
          <a:p>
            <a:pPr marL="0" indent="0">
              <a:buNone/>
            </a:pPr>
            <a:r>
              <a:rPr lang="en-US" sz="1800" dirty="0" smtClean="0"/>
              <a:t>(</a:t>
            </a:r>
            <a:r>
              <a:rPr lang="en-US" sz="1800" dirty="0"/>
              <a:t>CDC Atlas </a:t>
            </a:r>
            <a:r>
              <a:rPr lang="en-US" sz="1800" dirty="0" smtClean="0"/>
              <a:t>Data, </a:t>
            </a:r>
            <a:r>
              <a:rPr lang="en-US" sz="1800" dirty="0"/>
              <a:t>http://www.cdc.gov/nchhstp/atlas</a:t>
            </a:r>
            <a:r>
              <a:rPr lang="en-US" sz="1800" dirty="0" smtClean="0"/>
              <a:t>/)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3766888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0511"/>
              </p:ext>
            </p:extLst>
          </p:nvPr>
        </p:nvGraphicFramePr>
        <p:xfrm>
          <a:off x="533400" y="1809523"/>
          <a:ext cx="7391400" cy="4277241"/>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South Carolina</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a:t>
            </a:r>
            <a:r>
              <a:rPr lang="en-US" dirty="0" smtClean="0"/>
              <a:t>the Columbia </a:t>
            </a:r>
            <a:r>
              <a:rPr lang="en-US" dirty="0"/>
              <a:t>metropolitan area </a:t>
            </a:r>
            <a:r>
              <a:rPr lang="en-US" dirty="0" smtClean="0"/>
              <a:t>and the</a:t>
            </a:r>
            <a:r>
              <a:rPr lang="en-US" dirty="0"/>
              <a:t> Counties of Lancaster, York and </a:t>
            </a:r>
            <a:r>
              <a:rPr lang="en-US" dirty="0" smtClean="0"/>
              <a:t>Chester </a:t>
            </a:r>
            <a:r>
              <a:rPr lang="en-US" dirty="0" smtClean="0"/>
              <a:t>were eligible </a:t>
            </a:r>
            <a:r>
              <a:rPr lang="en-US" dirty="0"/>
              <a:t>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a:t>CBOs in other </a:t>
            </a:r>
            <a:r>
              <a:rPr lang="en-US" dirty="0" smtClean="0"/>
              <a:t>South Carolina locations are </a:t>
            </a:r>
            <a:r>
              <a:rPr lang="en-US" dirty="0"/>
              <a:t>not 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South Carolina</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69.83% </a:t>
            </a:r>
            <a:r>
              <a:rPr lang="en-US" dirty="0"/>
              <a:t>of people living with HIV in </a:t>
            </a:r>
            <a:r>
              <a:rPr lang="en-US" dirty="0" smtClean="0"/>
              <a:t>SC </a:t>
            </a:r>
            <a:r>
              <a:rPr lang="en-US" dirty="0"/>
              <a:t>live </a:t>
            </a:r>
            <a:r>
              <a:rPr lang="en-US" u="sng" dirty="0"/>
              <a:t>outside</a:t>
            </a:r>
            <a:r>
              <a:rPr lang="en-US" dirty="0"/>
              <a:t> of the Columbia metropolitan area and the Counties of Lancaster, York and Chester </a:t>
            </a:r>
            <a:r>
              <a:rPr lang="en-US" dirty="0" smtClean="0"/>
              <a:t>and </a:t>
            </a:r>
            <a:r>
              <a:rPr lang="en-US" dirty="0"/>
              <a:t>are not eligible to apply for funding. </a:t>
            </a:r>
            <a:endParaRPr lang="en-US" dirty="0" smtClean="0"/>
          </a:p>
          <a:p>
            <a:pPr marL="0" indent="0"/>
            <a:endParaRPr lang="en-US" dirty="0"/>
          </a:p>
          <a:p>
            <a:pPr marL="457200" lvl="0" indent="-457200">
              <a:buFont typeface="Wingdings" pitchFamily="2" charset="2"/>
              <a:buChar char="v"/>
            </a:pPr>
            <a:r>
              <a:rPr lang="en-US" dirty="0"/>
              <a:t>Only </a:t>
            </a:r>
            <a:r>
              <a:rPr lang="en-US" dirty="0" smtClean="0"/>
              <a:t>one South Carolina-based CBO received </a:t>
            </a:r>
            <a:r>
              <a:rPr lang="en-US" dirty="0"/>
              <a:t>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South Carolina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76483</TotalTime>
  <Words>1109</Words>
  <Application>Microsoft Office PowerPoint</Application>
  <PresentationFormat>On-screen Show (4:3)</PresentationFormat>
  <Paragraphs>170</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South Carolina The Numbers Don’t Lie:  It’s Time to End Disparities</vt:lpstr>
      <vt:lpstr>HIV and AIDS Statistics in South Carolina</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South Carolina</vt:lpstr>
      <vt:lpstr>Consequences for South Carolina</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589</cp:revision>
  <cp:lastPrinted>2016-02-22T18:03:48Z</cp:lastPrinted>
  <dcterms:created xsi:type="dcterms:W3CDTF">2014-04-30T02:51:20Z</dcterms:created>
  <dcterms:modified xsi:type="dcterms:W3CDTF">2016-02-28T22:11:45Z</dcterms:modified>
</cp:coreProperties>
</file>