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60" r:id="rId1"/>
    <p:sldMasterId id="2147483673" r:id="rId2"/>
  </p:sldMasterIdLst>
  <p:notesMasterIdLst>
    <p:notesMasterId r:id="rId17"/>
  </p:notesMasterIdLst>
  <p:handoutMasterIdLst>
    <p:handoutMasterId r:id="rId18"/>
  </p:handoutMasterIdLst>
  <p:sldIdLst>
    <p:sldId id="313" r:id="rId3"/>
    <p:sldId id="361" r:id="rId4"/>
    <p:sldId id="349" r:id="rId5"/>
    <p:sldId id="350" r:id="rId6"/>
    <p:sldId id="351" r:id="rId7"/>
    <p:sldId id="352" r:id="rId8"/>
    <p:sldId id="353" r:id="rId9"/>
    <p:sldId id="354" r:id="rId10"/>
    <p:sldId id="355" r:id="rId11"/>
    <p:sldId id="363" r:id="rId12"/>
    <p:sldId id="362" r:id="rId13"/>
    <p:sldId id="364" r:id="rId14"/>
    <p:sldId id="365" r:id="rId15"/>
    <p:sldId id="316" r:id="rId16"/>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255"/>
    <p:restoredTop sz="93663" autoAdjust="0"/>
  </p:normalViewPr>
  <p:slideViewPr>
    <p:cSldViewPr snapToGrid="0" snapToObjects="1">
      <p:cViewPr varScale="1">
        <p:scale>
          <a:sx n="109" d="100"/>
          <a:sy n="109" d="100"/>
        </p:scale>
        <p:origin x="1296" y="78"/>
      </p:cViewPr>
      <p:guideLst>
        <p:guide orient="horz" pos="2160"/>
        <p:guide pos="2880"/>
      </p:guideLst>
    </p:cSldViewPr>
  </p:slid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en-US" dirty="0"/>
              <a:t>PS15-1502 </a:t>
            </a:r>
            <a:r>
              <a:rPr lang="en-US" dirty="0" smtClean="0"/>
              <a:t>Funding distribution</a:t>
            </a:r>
            <a:endParaRPr lang="en-US" dirty="0"/>
          </a:p>
        </c:rich>
      </c:tx>
      <c:layout/>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pieChart>
        <c:varyColors val="1"/>
        <c:ser>
          <c:idx val="0"/>
          <c:order val="0"/>
          <c:tx>
            <c:strRef>
              <c:f>Sheet1!$B$1</c:f>
              <c:strCache>
                <c:ptCount val="1"/>
                <c:pt idx="0">
                  <c:v>PS15-1502 Funding</c:v>
                </c:pt>
              </c:strCache>
            </c:strRef>
          </c:tx>
          <c:spPr>
            <a:solidFill>
              <a:schemeClr val="lt1"/>
            </a:solidFill>
            <a:ln w="19050">
              <a:solidFill>
                <a:schemeClr val="accent1">
                  <a:lumMod val="75000"/>
                </a:schemeClr>
              </a:solidFill>
            </a:ln>
            <a:effectLst/>
          </c:spPr>
          <c:dPt>
            <c:idx val="0"/>
            <c:bubble3D val="0"/>
            <c:spPr>
              <a:solidFill>
                <a:schemeClr val="lt1"/>
              </a:solidFill>
              <a:ln w="19050">
                <a:solidFill>
                  <a:schemeClr val="accent1">
                    <a:lumMod val="75000"/>
                  </a:schemeClr>
                </a:solidFill>
              </a:ln>
              <a:effectLst/>
            </c:spPr>
          </c:dPt>
          <c:dPt>
            <c:idx val="1"/>
            <c:bubble3D val="0"/>
            <c:spPr>
              <a:solidFill>
                <a:schemeClr val="lt1"/>
              </a:solidFill>
              <a:ln w="19050">
                <a:solidFill>
                  <a:schemeClr val="accent1">
                    <a:lumMod val="75000"/>
                  </a:schemeClr>
                </a:solidFill>
              </a:ln>
              <a:effectLst/>
            </c:spPr>
          </c:dPt>
          <c:dPt>
            <c:idx val="2"/>
            <c:bubble3D val="0"/>
            <c:spPr>
              <a:solidFill>
                <a:schemeClr val="lt1"/>
              </a:solidFill>
              <a:ln w="19050">
                <a:solidFill>
                  <a:schemeClr val="accent1">
                    <a:lumMod val="75000"/>
                  </a:schemeClr>
                </a:solidFill>
              </a:ln>
              <a:effectLst/>
            </c:spPr>
          </c:dPt>
          <c:dPt>
            <c:idx val="3"/>
            <c:bubble3D val="0"/>
            <c:spPr>
              <a:solidFill>
                <a:schemeClr val="lt1"/>
              </a:solidFill>
              <a:ln w="19050">
                <a:solidFill>
                  <a:schemeClr val="accent1">
                    <a:lumMod val="75000"/>
                  </a:schemeClr>
                </a:solidFill>
              </a:ln>
              <a:effectLst/>
            </c:spPr>
          </c:dPt>
          <c:dLbls>
            <c:dLbl>
              <c:idx val="0"/>
              <c:layout>
                <c:manualLayout>
                  <c:x val="-0.17387490867765201"/>
                  <c:y val="0.17977993786016799"/>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rgbClr val="C000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13341924398625399"/>
                      <c:h val="0.15314859725232899"/>
                    </c:manualLayout>
                  </c15:layout>
                </c:ext>
              </c:extLst>
            </c:dLbl>
            <c:dLbl>
              <c:idx val="1"/>
              <c:layout>
                <c:manualLayout>
                  <c:x val="5.8653299780826364E-3"/>
                  <c:y val="-0.19022305194209077"/>
                </c:manualLayout>
              </c:layout>
              <c:tx>
                <c:rich>
                  <a:bodyPr/>
                  <a:lstStyle/>
                  <a:p>
                    <a:r>
                      <a:rPr lang="en-US" baseline="0" dirty="0" smtClean="0"/>
                      <a:t>NY/California</a:t>
                    </a:r>
                    <a:r>
                      <a:rPr lang="en-US" baseline="0" dirty="0"/>
                      <a:t>
</a:t>
                    </a:r>
                    <a:fld id="{FF08B6DB-FAA9-47D4-BEF6-AD0BB5C86381}" type="PERCENTAGE">
                      <a:rPr lang="en-US" baseline="0"/>
                      <a:pPr/>
                      <a:t>[PERCENTAGE]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2"/>
              <c:layout>
                <c:manualLayout>
                  <c:x val="0.226044399430336"/>
                  <c:y val="0.18146966964325001"/>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00000"/>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Sheet1!$A$2:$A$5</c:f>
              <c:strCache>
                <c:ptCount val="3"/>
                <c:pt idx="0">
                  <c:v>South</c:v>
                </c:pt>
                <c:pt idx="1">
                  <c:v>NY/Calif.</c:v>
                </c:pt>
                <c:pt idx="2">
                  <c:v>All Other States</c:v>
                </c:pt>
              </c:strCache>
            </c:strRef>
          </c:cat>
          <c:val>
            <c:numRef>
              <c:f>Sheet1!$B$2:$B$5</c:f>
              <c:numCache>
                <c:formatCode>0%</c:formatCode>
                <c:ptCount val="4"/>
                <c:pt idx="0">
                  <c:v>0.33</c:v>
                </c:pt>
                <c:pt idx="1">
                  <c:v>0.36</c:v>
                </c:pt>
                <c:pt idx="2">
                  <c:v>0.31</c:v>
                </c:pt>
              </c:numCache>
            </c:numRef>
          </c:val>
        </c:ser>
        <c:dLbls>
          <c:dLblPos val="inEnd"/>
          <c:showLegendKey val="0"/>
          <c:showVal val="0"/>
          <c:showCatName val="1"/>
          <c:showSerName val="0"/>
          <c:showPercent val="1"/>
          <c:showBubbleSize val="0"/>
          <c:showLeaderLines val="1"/>
        </c:dLbls>
        <c:firstSliceAng val="0"/>
      </c:pieChart>
      <c:spPr>
        <a:solidFill>
          <a:srgbClr val="C00000"/>
        </a:solid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en-US"/>
              <a:t>New HIV Diagnoses in the US</a:t>
            </a:r>
          </a:p>
        </c:rich>
      </c:tx>
      <c:layout/>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pieChart>
        <c:varyColors val="1"/>
        <c:ser>
          <c:idx val="0"/>
          <c:order val="0"/>
          <c:tx>
            <c:strRef>
              <c:f>Sheet1!$B$1</c:f>
              <c:strCache>
                <c:ptCount val="1"/>
                <c:pt idx="0">
                  <c:v>New HIV Diagnoses</c:v>
                </c:pt>
              </c:strCache>
            </c:strRef>
          </c:tx>
          <c:spPr>
            <a:solidFill>
              <a:schemeClr val="lt1"/>
            </a:solidFill>
            <a:ln w="19050">
              <a:solidFill>
                <a:schemeClr val="accent1">
                  <a:lumMod val="75000"/>
                </a:schemeClr>
              </a:solidFill>
            </a:ln>
            <a:effectLst/>
          </c:spPr>
          <c:dPt>
            <c:idx val="0"/>
            <c:bubble3D val="0"/>
            <c:spPr>
              <a:solidFill>
                <a:schemeClr val="lt1"/>
              </a:solidFill>
              <a:ln w="19050">
                <a:solidFill>
                  <a:schemeClr val="accent1">
                    <a:lumMod val="75000"/>
                  </a:schemeClr>
                </a:solidFill>
              </a:ln>
              <a:effectLst/>
            </c:spPr>
          </c:dPt>
          <c:dPt>
            <c:idx val="1"/>
            <c:bubble3D val="0"/>
            <c:spPr>
              <a:solidFill>
                <a:schemeClr val="lt1"/>
              </a:solidFill>
              <a:ln w="19050">
                <a:solidFill>
                  <a:schemeClr val="accent1">
                    <a:lumMod val="75000"/>
                  </a:schemeClr>
                </a:solidFill>
              </a:ln>
              <a:effectLst/>
            </c:spPr>
          </c:dPt>
          <c:dPt>
            <c:idx val="2"/>
            <c:bubble3D val="0"/>
            <c:spPr>
              <a:solidFill>
                <a:schemeClr val="lt1"/>
              </a:solidFill>
              <a:ln w="19050">
                <a:solidFill>
                  <a:schemeClr val="accent1">
                    <a:lumMod val="75000"/>
                  </a:schemeClr>
                </a:solidFill>
              </a:ln>
              <a:effectLst/>
            </c:spPr>
          </c:dPt>
          <c:dPt>
            <c:idx val="3"/>
            <c:bubble3D val="0"/>
            <c:spPr>
              <a:solidFill>
                <a:schemeClr val="lt1"/>
              </a:solidFill>
              <a:ln w="19050">
                <a:solidFill>
                  <a:schemeClr val="accent1">
                    <a:lumMod val="75000"/>
                  </a:schemeClr>
                </a:solidFill>
              </a:ln>
              <a:effectLst/>
            </c:spPr>
          </c:dPt>
          <c:dLbls>
            <c:dLbl>
              <c:idx val="0"/>
              <c:layout>
                <c:manualLayout>
                  <c:x val="-0.21312349487241936"/>
                  <c:y val="-2.3494314955607495E-2"/>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rgbClr val="C000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104810996563574"/>
                      <c:h val="0.181360180956705"/>
                    </c:manualLayout>
                  </c15:layout>
                </c:ext>
              </c:extLst>
            </c:dLbl>
            <c:dLbl>
              <c:idx val="1"/>
              <c:layout>
                <c:manualLayout>
                  <c:x val="0.1377755229049977"/>
                  <c:y val="-0.20421686787952761"/>
                </c:manualLayout>
              </c:layout>
              <c:tx>
                <c:rich>
                  <a:bodyPr/>
                  <a:lstStyle/>
                  <a:p>
                    <a:r>
                      <a:rPr lang="en-US" sz="1400" baseline="0" dirty="0" smtClean="0">
                        <a:solidFill>
                          <a:srgbClr val="C00000"/>
                        </a:solidFill>
                      </a:rPr>
                      <a:t>NY/California</a:t>
                    </a:r>
                    <a:r>
                      <a:rPr lang="en-US" sz="1400" baseline="0" dirty="0">
                        <a:solidFill>
                          <a:srgbClr val="C00000"/>
                        </a:solidFill>
                      </a:rPr>
                      <a:t>
</a:t>
                    </a:r>
                    <a:fld id="{3D461CC7-6CDA-4C3C-955B-BA0B1718FF8E}" type="PERCENTAGE">
                      <a:rPr lang="en-US" sz="1400" baseline="0">
                        <a:solidFill>
                          <a:srgbClr val="C00000"/>
                        </a:solidFill>
                      </a:rPr>
                      <a:pPr/>
                      <a:t>[PERCENTAGE]</a:t>
                    </a:fld>
                    <a:endParaRPr lang="en-US" sz="1400" baseline="0" dirty="0">
                      <a:solidFill>
                        <a:srgbClr val="C00000"/>
                      </a:solidFill>
                    </a:endParaRPr>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2"/>
              <c:layout>
                <c:manualLayout>
                  <c:x val="0.18145412235841701"/>
                  <c:y val="0.17748205155289501"/>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00000"/>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Sheet1!$A$2:$A$5</c:f>
              <c:strCache>
                <c:ptCount val="3"/>
                <c:pt idx="0">
                  <c:v>South</c:v>
                </c:pt>
                <c:pt idx="1">
                  <c:v>NY/Calif.</c:v>
                </c:pt>
                <c:pt idx="2">
                  <c:v>All Other States</c:v>
                </c:pt>
              </c:strCache>
            </c:strRef>
          </c:cat>
          <c:val>
            <c:numRef>
              <c:f>Sheet1!$B$2:$B$5</c:f>
              <c:numCache>
                <c:formatCode>0%</c:formatCode>
                <c:ptCount val="4"/>
                <c:pt idx="0">
                  <c:v>0.51</c:v>
                </c:pt>
                <c:pt idx="1">
                  <c:v>0.19</c:v>
                </c:pt>
                <c:pt idx="2">
                  <c:v>0.3</c:v>
                </c:pt>
              </c:numCache>
            </c:numRef>
          </c:val>
        </c:ser>
        <c:dLbls>
          <c:dLblPos val="inEnd"/>
          <c:showLegendKey val="0"/>
          <c:showVal val="0"/>
          <c:showCatName val="1"/>
          <c:showSerName val="0"/>
          <c:showPercent val="1"/>
          <c:showBubbleSize val="0"/>
          <c:showLeaderLines val="1"/>
        </c:dLbls>
        <c:firstSliceAng val="0"/>
      </c:pieChart>
      <c:spPr>
        <a:solidFill>
          <a:srgbClr val="C00000"/>
        </a:solid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pieChart>
        <c:varyColors val="1"/>
        <c:ser>
          <c:idx val="0"/>
          <c:order val="0"/>
          <c:tx>
            <c:strRef>
              <c:f>Sheet1!$B$1</c:f>
              <c:strCache>
                <c:ptCount val="1"/>
                <c:pt idx="0">
                  <c:v>HIV Prevalence in the US</c:v>
                </c:pt>
              </c:strCache>
            </c:strRef>
          </c:tx>
          <c:spPr>
            <a:solidFill>
              <a:schemeClr val="lt1"/>
            </a:solidFill>
            <a:ln w="19050">
              <a:solidFill>
                <a:schemeClr val="accent1">
                  <a:lumMod val="75000"/>
                </a:schemeClr>
              </a:solidFill>
            </a:ln>
            <a:effectLst/>
          </c:spPr>
          <c:dPt>
            <c:idx val="0"/>
            <c:bubble3D val="0"/>
            <c:spPr>
              <a:solidFill>
                <a:schemeClr val="lt1"/>
              </a:solidFill>
              <a:ln w="19050">
                <a:solidFill>
                  <a:schemeClr val="accent1">
                    <a:lumMod val="75000"/>
                  </a:schemeClr>
                </a:solidFill>
              </a:ln>
              <a:effectLst/>
            </c:spPr>
          </c:dPt>
          <c:dPt>
            <c:idx val="1"/>
            <c:bubble3D val="0"/>
            <c:spPr>
              <a:solidFill>
                <a:schemeClr val="lt1"/>
              </a:solidFill>
              <a:ln w="19050">
                <a:solidFill>
                  <a:schemeClr val="accent1">
                    <a:lumMod val="75000"/>
                  </a:schemeClr>
                </a:solidFill>
              </a:ln>
              <a:effectLst/>
            </c:spPr>
          </c:dPt>
          <c:dPt>
            <c:idx val="2"/>
            <c:bubble3D val="0"/>
            <c:spPr>
              <a:solidFill>
                <a:schemeClr val="lt1"/>
              </a:solidFill>
              <a:ln w="19050">
                <a:solidFill>
                  <a:schemeClr val="accent1">
                    <a:lumMod val="75000"/>
                  </a:schemeClr>
                </a:solidFill>
              </a:ln>
              <a:effectLst/>
            </c:spPr>
          </c:dPt>
          <c:dPt>
            <c:idx val="3"/>
            <c:bubble3D val="0"/>
            <c:spPr>
              <a:solidFill>
                <a:schemeClr val="lt1"/>
              </a:solidFill>
              <a:ln w="19050">
                <a:solidFill>
                  <a:schemeClr val="accent1">
                    <a:lumMod val="75000"/>
                  </a:schemeClr>
                </a:solidFill>
              </a:ln>
              <a:effectLst/>
            </c:spPr>
          </c:dPt>
          <c:dLbls>
            <c:dLbl>
              <c:idx val="0"/>
              <c:layout>
                <c:manualLayout>
                  <c:x val="-0.18800903753010256"/>
                  <c:y val="3.9555831893777871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0.12281178125930135"/>
                  <c:y val="-0.19784988109925894"/>
                </c:manualLayout>
              </c:layout>
              <c:tx>
                <c:rich>
                  <a:bodyPr/>
                  <a:lstStyle/>
                  <a:p>
                    <a:r>
                      <a:rPr lang="en-US" dirty="0" smtClean="0"/>
                      <a:t>NY/California</a:t>
                    </a:r>
                    <a:r>
                      <a:rPr lang="en-US" baseline="0" dirty="0"/>
                      <a:t>
</a:t>
                    </a:r>
                    <a:fld id="{02981829-F81B-42F7-866F-C417A49AC2A0}" type="PERCENTAGE">
                      <a:rPr lang="en-US" baseline="0"/>
                      <a:pPr/>
                      <a:t>[PERCENTAGE]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2"/>
              <c:layout>
                <c:manualLayout>
                  <c:x val="0.189289715074276"/>
                  <c:y val="0.18081208832134299"/>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00000"/>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Sheet1!$A$2:$A$5</c:f>
              <c:strCache>
                <c:ptCount val="3"/>
                <c:pt idx="0">
                  <c:v>South</c:v>
                </c:pt>
                <c:pt idx="1">
                  <c:v>NY/Cal</c:v>
                </c:pt>
                <c:pt idx="2">
                  <c:v>All Other States</c:v>
                </c:pt>
              </c:strCache>
            </c:strRef>
          </c:cat>
          <c:val>
            <c:numRef>
              <c:f>Sheet1!$B$2:$B$5</c:f>
              <c:numCache>
                <c:formatCode>0%</c:formatCode>
                <c:ptCount val="4"/>
                <c:pt idx="0">
                  <c:v>0.43</c:v>
                </c:pt>
                <c:pt idx="1">
                  <c:v>0.27</c:v>
                </c:pt>
                <c:pt idx="2">
                  <c:v>0.3</c:v>
                </c:pt>
              </c:numCache>
            </c:numRef>
          </c:val>
        </c:ser>
        <c:dLbls>
          <c:dLblPos val="inEnd"/>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solidFill>
      <a:srgbClr val="C00000"/>
    </a:solidFill>
    <a:ln w="9525" cap="flat" cmpd="sng" algn="ctr">
      <a:solidFill>
        <a:schemeClr val="accent1"/>
      </a:solid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8B3A5EA5-44D5-0C42-8556-7D30575B4D0D}" type="datetimeFigureOut">
              <a:rPr lang="en-US" smtClean="0"/>
              <a:pPr/>
              <a:t>2/23/2016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9F957818-5101-C74B-AD2C-24E95A6F45AC}" type="slidenum">
              <a:rPr lang="en-US" smtClean="0"/>
              <a:pPr/>
              <a:t>‹#›</a:t>
            </a:fld>
            <a:endParaRPr lang="en-US"/>
          </a:p>
        </p:txBody>
      </p:sp>
    </p:spTree>
    <p:extLst>
      <p:ext uri="{BB962C8B-B14F-4D97-AF65-F5344CB8AC3E}">
        <p14:creationId xmlns:p14="http://schemas.microsoft.com/office/powerpoint/2010/main" val="19851416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8F38277-1D45-7B43-804B-443529F2FFE5}" type="datetimeFigureOut">
              <a:rPr lang="en-US" smtClean="0"/>
              <a:pPr/>
              <a:t>2/23/2016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30FAFD8-0FB6-A944-96F4-B825DB8EAF1A}" type="slidenum">
              <a:rPr lang="en-US" smtClean="0"/>
              <a:pPr/>
              <a:t>‹#›</a:t>
            </a:fld>
            <a:endParaRPr lang="en-US"/>
          </a:p>
        </p:txBody>
      </p:sp>
    </p:spTree>
    <p:extLst>
      <p:ext uri="{BB962C8B-B14F-4D97-AF65-F5344CB8AC3E}">
        <p14:creationId xmlns:p14="http://schemas.microsoft.com/office/powerpoint/2010/main" val="127698464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a:t>
            </a:fld>
            <a:endParaRPr lang="en-US"/>
          </a:p>
        </p:txBody>
      </p:sp>
    </p:spTree>
    <p:extLst>
      <p:ext uri="{BB962C8B-B14F-4D97-AF65-F5344CB8AC3E}">
        <p14:creationId xmlns:p14="http://schemas.microsoft.com/office/powerpoint/2010/main" val="3173601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5B1A6F-FA5C-D343-A971-1CFE61B96742}" type="slidenum">
              <a:rPr lang="en-US" smtClean="0"/>
              <a:t>2</a:t>
            </a:fld>
            <a:endParaRPr lang="en-US"/>
          </a:p>
        </p:txBody>
      </p:sp>
    </p:spTree>
    <p:extLst>
      <p:ext uri="{BB962C8B-B14F-4D97-AF65-F5344CB8AC3E}">
        <p14:creationId xmlns:p14="http://schemas.microsoft.com/office/powerpoint/2010/main" val="4222601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4708" indent="-174708">
              <a:spcBef>
                <a:spcPct val="0"/>
              </a:spcBef>
              <a:buFont typeface="Arial" panose="020B0604020202020204" pitchFamily="34" charset="0"/>
              <a:buChar char="•"/>
            </a:pPr>
            <a:r>
              <a:rPr lang="en-US" dirty="0" smtClean="0"/>
              <a:t>SASI </a:t>
            </a:r>
            <a:r>
              <a:rPr lang="en-US" b="1" dirty="0" smtClean="0"/>
              <a:t>conducted an </a:t>
            </a:r>
            <a:r>
              <a:rPr lang="en-US" b="1" u="sng" dirty="0" smtClean="0"/>
              <a:t>analysis</a:t>
            </a:r>
            <a:r>
              <a:rPr lang="en-US" b="1" dirty="0" smtClean="0"/>
              <a:t> </a:t>
            </a:r>
            <a:r>
              <a:rPr lang="en-US" dirty="0" smtClean="0"/>
              <a:t>of the most </a:t>
            </a:r>
            <a:r>
              <a:rPr lang="en-US" b="1" dirty="0" smtClean="0"/>
              <a:t>recent CDC HIV prevention funding announcement </a:t>
            </a:r>
            <a:r>
              <a:rPr lang="en-US" dirty="0" smtClean="0"/>
              <a:t>for </a:t>
            </a:r>
            <a:r>
              <a:rPr lang="en-US" b="1" u="sng" dirty="0" smtClean="0"/>
              <a:t>direct funding </a:t>
            </a:r>
            <a:r>
              <a:rPr lang="en-US" dirty="0" smtClean="0"/>
              <a:t>to </a:t>
            </a:r>
            <a:r>
              <a:rPr lang="en-US" b="1" dirty="0" smtClean="0"/>
              <a:t>community based organizations </a:t>
            </a:r>
            <a:r>
              <a:rPr lang="en-US" dirty="0" smtClean="0"/>
              <a:t>(or </a:t>
            </a:r>
            <a:r>
              <a:rPr lang="en-US" b="1" dirty="0" smtClean="0"/>
              <a:t>CBOs</a:t>
            </a:r>
            <a:r>
              <a:rPr lang="en-US" dirty="0" smtClean="0"/>
              <a:t>), </a:t>
            </a:r>
            <a:r>
              <a:rPr lang="en-US" b="1" dirty="0" smtClean="0"/>
              <a:t>PS15-1502</a:t>
            </a:r>
            <a:r>
              <a:rPr lang="en-US" dirty="0" smtClean="0"/>
              <a:t>.</a:t>
            </a:r>
          </a:p>
          <a:p>
            <a:pPr eaLnBrk="1" hangingPunct="1">
              <a:spcBef>
                <a:spcPct val="0"/>
              </a:spcBef>
            </a:pPr>
            <a:endParaRPr lang="en-US" dirty="0" smtClean="0"/>
          </a:p>
          <a:p>
            <a:pPr marL="174708" indent="-174708">
              <a:spcBef>
                <a:spcPct val="0"/>
              </a:spcBef>
              <a:buFont typeface="Arial" panose="020B0604020202020204" pitchFamily="34" charset="0"/>
              <a:buChar char="•"/>
            </a:pPr>
            <a:r>
              <a:rPr lang="en-US" b="1" dirty="0" smtClean="0"/>
              <a:t>Direct fundin</a:t>
            </a:r>
            <a:r>
              <a:rPr lang="en-US" dirty="0" smtClean="0"/>
              <a:t>g to CBOs is </a:t>
            </a:r>
            <a:r>
              <a:rPr lang="en-US" b="1" u="sng" dirty="0" smtClean="0"/>
              <a:t>important</a:t>
            </a:r>
            <a:r>
              <a:rPr lang="en-US" dirty="0" smtClean="0"/>
              <a:t> because CBOs are </a:t>
            </a:r>
            <a:r>
              <a:rPr lang="en-US" b="1" dirty="0" smtClean="0"/>
              <a:t>uniquely positioned </a:t>
            </a:r>
            <a:r>
              <a:rPr lang="en-US" dirty="0" smtClean="0"/>
              <a:t>to reach </a:t>
            </a:r>
            <a:r>
              <a:rPr lang="en-US" b="1" dirty="0" smtClean="0"/>
              <a:t>communities at risk</a:t>
            </a:r>
            <a:r>
              <a:rPr lang="en-US" dirty="0" smtClean="0"/>
              <a:t>, like </a:t>
            </a:r>
            <a:r>
              <a:rPr lang="en-US" b="1" dirty="0" smtClean="0"/>
              <a:t>young gay</a:t>
            </a:r>
            <a:r>
              <a:rPr lang="en-US" b="1" baseline="0" dirty="0" smtClean="0"/>
              <a:t> and bisexual men</a:t>
            </a:r>
            <a:r>
              <a:rPr lang="en-US" baseline="0" dirty="0" smtClean="0"/>
              <a:t>.</a:t>
            </a:r>
          </a:p>
          <a:p>
            <a:pPr marL="174708" indent="-174708">
              <a:spcBef>
                <a:spcPct val="0"/>
              </a:spcBef>
              <a:buFont typeface="Arial" panose="020B0604020202020204" pitchFamily="34" charset="0"/>
              <a:buChar char="•"/>
            </a:pPr>
            <a:endParaRPr lang="en-US" baseline="0" dirty="0" smtClean="0"/>
          </a:p>
          <a:p>
            <a:pPr marL="174708" indent="-174708">
              <a:spcBef>
                <a:spcPct val="0"/>
              </a:spcBef>
              <a:buFont typeface="Arial" panose="020B0604020202020204" pitchFamily="34" charset="0"/>
              <a:buChar char="•"/>
            </a:pPr>
            <a:r>
              <a:rPr lang="en-US" dirty="0">
                <a:latin typeface="Arial" charset="0"/>
                <a:cs typeface="Arial" charset="0"/>
              </a:rPr>
              <a:t>In the past (PS10-1003 [2010] and PA-04064), the CDC did not impose an </a:t>
            </a:r>
            <a:r>
              <a:rPr lang="en-US" b="1" u="sng" dirty="0">
                <a:latin typeface="Arial" charset="0"/>
                <a:cs typeface="Arial" charset="0"/>
              </a:rPr>
              <a:t>explicit</a:t>
            </a:r>
            <a:r>
              <a:rPr lang="en-US" dirty="0">
                <a:latin typeface="Arial" charset="0"/>
                <a:cs typeface="Arial" charset="0"/>
              </a:rPr>
              <a:t> </a:t>
            </a:r>
            <a:r>
              <a:rPr lang="en-US" b="1" u="sng" dirty="0">
                <a:latin typeface="Arial" charset="0"/>
                <a:cs typeface="Arial" charset="0"/>
              </a:rPr>
              <a:t>geographic eligibility requirement</a:t>
            </a:r>
            <a:r>
              <a:rPr lang="en-US" dirty="0">
                <a:latin typeface="Arial" charset="0"/>
                <a:cs typeface="Arial" charset="0"/>
              </a:rPr>
              <a:t> but rather expressed that </a:t>
            </a:r>
            <a:r>
              <a:rPr lang="en-US" b="1" dirty="0">
                <a:latin typeface="Arial" charset="0"/>
                <a:cs typeface="Arial" charset="0"/>
              </a:rPr>
              <a:t>prevention should </a:t>
            </a:r>
            <a:r>
              <a:rPr lang="en-US" dirty="0">
                <a:latin typeface="Arial" charset="0"/>
                <a:cs typeface="Arial" charset="0"/>
              </a:rPr>
              <a:t>“reflect </a:t>
            </a:r>
            <a:r>
              <a:rPr lang="en-US" b="1" dirty="0">
                <a:latin typeface="Arial" charset="0"/>
                <a:cs typeface="Arial" charset="0"/>
              </a:rPr>
              <a:t>local</a:t>
            </a:r>
            <a:r>
              <a:rPr lang="en-US" dirty="0">
                <a:latin typeface="Arial" charset="0"/>
                <a:cs typeface="Arial" charset="0"/>
              </a:rPr>
              <a:t> </a:t>
            </a:r>
            <a:r>
              <a:rPr lang="en-US" b="1" dirty="0">
                <a:latin typeface="Arial" charset="0"/>
                <a:cs typeface="Arial" charset="0"/>
              </a:rPr>
              <a:t>prevention</a:t>
            </a:r>
            <a:r>
              <a:rPr lang="en-US" dirty="0">
                <a:latin typeface="Arial" charset="0"/>
                <a:cs typeface="Arial" charset="0"/>
              </a:rPr>
              <a:t> </a:t>
            </a:r>
            <a:r>
              <a:rPr lang="en-US" b="1" dirty="0">
                <a:latin typeface="Arial" charset="0"/>
                <a:cs typeface="Arial" charset="0"/>
              </a:rPr>
              <a:t>priorities</a:t>
            </a:r>
            <a:r>
              <a:rPr lang="en-US" dirty="0">
                <a:latin typeface="Arial" charset="0"/>
                <a:cs typeface="Arial" charset="0"/>
              </a:rPr>
              <a:t> and serve persons at </a:t>
            </a:r>
            <a:r>
              <a:rPr lang="en-US" b="1" dirty="0">
                <a:latin typeface="Arial" charset="0"/>
                <a:cs typeface="Arial" charset="0"/>
              </a:rPr>
              <a:t>high risk for acquiring or transmitting HIV</a:t>
            </a:r>
            <a:r>
              <a:rPr lang="en-US" dirty="0">
                <a:latin typeface="Arial" charset="0"/>
                <a:cs typeface="Arial" charset="0"/>
              </a:rPr>
              <a:t>.”  CDC  had </a:t>
            </a:r>
            <a:r>
              <a:rPr lang="en-US" b="1" dirty="0">
                <a:latin typeface="Arial" charset="0"/>
                <a:cs typeface="Arial" charset="0"/>
              </a:rPr>
              <a:t>also</a:t>
            </a:r>
            <a:r>
              <a:rPr lang="en-US" dirty="0">
                <a:latin typeface="Arial" charset="0"/>
                <a:cs typeface="Arial" charset="0"/>
              </a:rPr>
              <a:t> expressed a preference for </a:t>
            </a:r>
            <a:r>
              <a:rPr lang="en-US" b="1" dirty="0">
                <a:latin typeface="Arial" charset="0"/>
                <a:cs typeface="Arial" charset="0"/>
              </a:rPr>
              <a:t>distributing funds in proportion to the HIV epidemic geographically.</a:t>
            </a:r>
          </a:p>
          <a:p>
            <a:pPr marL="174708" indent="-174708">
              <a:spcBef>
                <a:spcPct val="0"/>
              </a:spcBef>
              <a:buFont typeface="Arial" panose="020B0604020202020204" pitchFamily="34" charset="0"/>
              <a:buChar char="•"/>
            </a:pPr>
            <a:endParaRPr lang="en-US" b="1" dirty="0">
              <a:latin typeface="Arial" charset="0"/>
              <a:cs typeface="Arial" charset="0"/>
            </a:endParaRPr>
          </a:p>
          <a:p>
            <a:pPr marL="174708" indent="-174708" defTabSz="931774" fontAlgn="base">
              <a:spcBef>
                <a:spcPct val="0"/>
              </a:spcBef>
              <a:spcAft>
                <a:spcPct val="0"/>
              </a:spcAft>
              <a:buFont typeface="Arial" panose="020B0604020202020204" pitchFamily="34" charset="0"/>
              <a:buChar char="•"/>
              <a:defRPr/>
            </a:pPr>
            <a:r>
              <a:rPr lang="en-US" dirty="0">
                <a:latin typeface="Arial" charset="0"/>
                <a:cs typeface="Arial" charset="0"/>
              </a:rPr>
              <a:t>PS15-1502, however,  </a:t>
            </a:r>
            <a:r>
              <a:rPr lang="en-US" b="1" u="sng" dirty="0">
                <a:latin typeface="Arial" charset="0"/>
                <a:cs typeface="Arial" charset="0"/>
              </a:rPr>
              <a:t>limited CBO eligibility</a:t>
            </a:r>
            <a:r>
              <a:rPr lang="en-US" dirty="0">
                <a:latin typeface="Arial" charset="0"/>
                <a:cs typeface="Arial" charset="0"/>
              </a:rPr>
              <a:t> for </a:t>
            </a:r>
            <a:r>
              <a:rPr lang="en-US" b="1" dirty="0">
                <a:latin typeface="Arial" charset="0"/>
                <a:cs typeface="Arial" charset="0"/>
              </a:rPr>
              <a:t>direct prevention funding </a:t>
            </a:r>
            <a:r>
              <a:rPr lang="en-US" dirty="0">
                <a:latin typeface="Arial" charset="0"/>
                <a:cs typeface="Arial" charset="0"/>
              </a:rPr>
              <a:t>to those CBOs located in </a:t>
            </a:r>
            <a:r>
              <a:rPr lang="en-US" b="1" u="sng" dirty="0">
                <a:latin typeface="Arial" charset="0"/>
                <a:cs typeface="Arial" charset="0"/>
              </a:rPr>
              <a:t>designated</a:t>
            </a:r>
            <a:r>
              <a:rPr lang="en-US" dirty="0">
                <a:latin typeface="Arial" charset="0"/>
                <a:cs typeface="Arial" charset="0"/>
              </a:rPr>
              <a:t> large </a:t>
            </a:r>
            <a:r>
              <a:rPr lang="en-US" b="1" dirty="0">
                <a:latin typeface="Arial" charset="0"/>
                <a:cs typeface="Arial" charset="0"/>
              </a:rPr>
              <a:t>MSAs—eligible MSAs </a:t>
            </a:r>
            <a:r>
              <a:rPr lang="en-US" dirty="0">
                <a:latin typeface="Arial" charset="0"/>
                <a:cs typeface="Arial" charset="0"/>
              </a:rPr>
              <a:t>were listed in the </a:t>
            </a:r>
            <a:r>
              <a:rPr lang="en-US" b="1" dirty="0">
                <a:latin typeface="Arial" charset="0"/>
                <a:cs typeface="Arial" charset="0"/>
              </a:rPr>
              <a:t>funding announcement</a:t>
            </a:r>
            <a:r>
              <a:rPr lang="en-US" dirty="0">
                <a:latin typeface="Arial" charset="0"/>
                <a:cs typeface="Arial" charset="0"/>
              </a:rPr>
              <a:t>.</a:t>
            </a:r>
          </a:p>
          <a:p>
            <a:pPr marL="174708" indent="-174708" defTabSz="931774" fontAlgn="base">
              <a:spcBef>
                <a:spcPct val="0"/>
              </a:spcBef>
              <a:spcAft>
                <a:spcPct val="0"/>
              </a:spcAft>
              <a:buFont typeface="Arial" panose="020B0604020202020204" pitchFamily="34" charset="0"/>
              <a:buChar char="•"/>
              <a:defRPr/>
            </a:pPr>
            <a:endParaRPr lang="en-US" dirty="0">
              <a:latin typeface="Arial" charset="0"/>
              <a:cs typeface="Arial" charset="0"/>
            </a:endParaRPr>
          </a:p>
          <a:p>
            <a:pPr marL="640594" lvl="1" indent="-174708" defTabSz="931774" fontAlgn="base">
              <a:spcBef>
                <a:spcPct val="0"/>
              </a:spcBef>
              <a:spcAft>
                <a:spcPct val="0"/>
              </a:spcAft>
              <a:buFont typeface="Arial" panose="020B0604020202020204" pitchFamily="34" charset="0"/>
              <a:buChar char="•"/>
              <a:defRPr/>
            </a:pPr>
            <a:r>
              <a:rPr lang="en-US" dirty="0">
                <a:latin typeface="Arial" charset="0"/>
                <a:cs typeface="Arial" charset="0"/>
              </a:rPr>
              <a:t>In </a:t>
            </a:r>
            <a:r>
              <a:rPr lang="en-US" b="1" dirty="0">
                <a:latin typeface="Arial" charset="0"/>
                <a:cs typeface="Arial" charset="0"/>
              </a:rPr>
              <a:t>4 of our 9 Deep South States</a:t>
            </a:r>
            <a:r>
              <a:rPr lang="en-US" dirty="0">
                <a:latin typeface="Arial" charset="0"/>
                <a:cs typeface="Arial" charset="0"/>
              </a:rPr>
              <a:t>, the </a:t>
            </a:r>
            <a:r>
              <a:rPr lang="en-US" b="1" dirty="0">
                <a:latin typeface="Arial" charset="0"/>
                <a:cs typeface="Arial" charset="0"/>
              </a:rPr>
              <a:t>number</a:t>
            </a:r>
            <a:r>
              <a:rPr lang="en-US" dirty="0">
                <a:latin typeface="Arial" charset="0"/>
                <a:cs typeface="Arial" charset="0"/>
              </a:rPr>
              <a:t> of </a:t>
            </a:r>
            <a:r>
              <a:rPr lang="en-US" b="1" dirty="0">
                <a:latin typeface="Arial" charset="0"/>
                <a:cs typeface="Arial" charset="0"/>
              </a:rPr>
              <a:t>new HIV diagnoses </a:t>
            </a:r>
            <a:r>
              <a:rPr lang="en-US" dirty="0">
                <a:latin typeface="Arial" charset="0"/>
                <a:cs typeface="Arial" charset="0"/>
              </a:rPr>
              <a:t>that occur </a:t>
            </a:r>
            <a:r>
              <a:rPr lang="en-US" b="1" u="sng" dirty="0">
                <a:latin typeface="Arial" charset="0"/>
                <a:cs typeface="Arial" charset="0"/>
              </a:rPr>
              <a:t>outside</a:t>
            </a:r>
            <a:r>
              <a:rPr lang="en-US" dirty="0">
                <a:latin typeface="Arial" charset="0"/>
                <a:cs typeface="Arial" charset="0"/>
              </a:rPr>
              <a:t> eligible MSAs is </a:t>
            </a:r>
            <a:r>
              <a:rPr lang="en-US" b="1" u="sng" dirty="0">
                <a:latin typeface="Arial" charset="0"/>
                <a:cs typeface="Arial" charset="0"/>
              </a:rPr>
              <a:t>greater than </a:t>
            </a:r>
            <a:r>
              <a:rPr lang="en-US" dirty="0">
                <a:latin typeface="Arial" charset="0"/>
                <a:cs typeface="Arial" charset="0"/>
              </a:rPr>
              <a:t>the number that occur </a:t>
            </a:r>
            <a:r>
              <a:rPr lang="en-US" b="1" u="sng" dirty="0">
                <a:latin typeface="Arial" charset="0"/>
                <a:cs typeface="Arial" charset="0"/>
              </a:rPr>
              <a:t>within</a:t>
            </a:r>
            <a:r>
              <a:rPr lang="en-US" dirty="0">
                <a:latin typeface="Arial" charset="0"/>
                <a:cs typeface="Arial" charset="0"/>
              </a:rPr>
              <a:t> eligible MSAs. (</a:t>
            </a:r>
            <a:r>
              <a:rPr lang="en-US" b="1" dirty="0">
                <a:latin typeface="Arial" charset="0"/>
                <a:cs typeface="Arial" charset="0"/>
              </a:rPr>
              <a:t>AL, MS, NC, SC</a:t>
            </a:r>
            <a:r>
              <a:rPr lang="en-US" dirty="0">
                <a:latin typeface="Arial" charset="0"/>
                <a:cs typeface="Arial" charset="0"/>
              </a:rPr>
              <a:t>). </a:t>
            </a:r>
          </a:p>
          <a:p>
            <a:pPr marL="640594" lvl="1" indent="-174708" defTabSz="931774" fontAlgn="base">
              <a:spcBef>
                <a:spcPct val="0"/>
              </a:spcBef>
              <a:spcAft>
                <a:spcPct val="0"/>
              </a:spcAft>
              <a:buFont typeface="Arial" panose="020B0604020202020204" pitchFamily="34" charset="0"/>
              <a:buChar char="•"/>
              <a:defRPr/>
            </a:pPr>
            <a:endParaRPr lang="en-US" dirty="0">
              <a:latin typeface="Arial" charset="0"/>
              <a:cs typeface="Arial" charset="0"/>
            </a:endParaRPr>
          </a:p>
          <a:p>
            <a:pPr marL="174708" indent="-174708" defTabSz="931774" fontAlgn="base">
              <a:spcBef>
                <a:spcPct val="0"/>
              </a:spcBef>
              <a:spcAft>
                <a:spcPct val="0"/>
              </a:spcAft>
              <a:buFont typeface="Arial" panose="020B0604020202020204" pitchFamily="34" charset="0"/>
              <a:buChar char="•"/>
              <a:defRPr/>
            </a:pPr>
            <a:endParaRPr lang="en-US" dirty="0">
              <a:latin typeface="Arial" charset="0"/>
              <a:cs typeface="Arial" charset="0"/>
            </a:endParaRPr>
          </a:p>
          <a:p>
            <a:pPr marL="174708" indent="-174708">
              <a:spcBef>
                <a:spcPct val="0"/>
              </a:spcBef>
              <a:buFont typeface="Arial" panose="020B0604020202020204" pitchFamily="34" charset="0"/>
              <a:buChar char="•"/>
            </a:pPr>
            <a:endParaRPr lang="en-US" b="1" baseline="0" dirty="0" smtClean="0"/>
          </a:p>
          <a:p>
            <a:pPr eaLnBrk="1" hangingPunct="1">
              <a:spcBef>
                <a:spcPct val="0"/>
              </a:spcBef>
            </a:pPr>
            <a:endParaRPr lang="en-US" b="1" baseline="0" dirty="0" smtClean="0"/>
          </a:p>
          <a:p>
            <a:pPr eaLnBrk="1" hangingPunct="1">
              <a:spcBef>
                <a:spcPct val="0"/>
              </a:spcBef>
            </a:pPr>
            <a:endParaRPr lang="en-US" dirty="0" smtClean="0"/>
          </a:p>
        </p:txBody>
      </p:sp>
      <p:sp>
        <p:nvSpPr>
          <p:cNvPr id="94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57066" indent="-291179" eaLnBrk="0" hangingPunct="0">
              <a:defRPr>
                <a:solidFill>
                  <a:schemeClr val="tx1"/>
                </a:solidFill>
                <a:latin typeface="Calibri" pitchFamily="34" charset="0"/>
                <a:ea typeface="MS PGothic" pitchFamily="34" charset="-128"/>
              </a:defRPr>
            </a:lvl2pPr>
            <a:lvl3pPr marL="1164717" indent="-232943" eaLnBrk="0" hangingPunct="0">
              <a:defRPr>
                <a:solidFill>
                  <a:schemeClr val="tx1"/>
                </a:solidFill>
                <a:latin typeface="Calibri" pitchFamily="34" charset="0"/>
                <a:ea typeface="MS PGothic" pitchFamily="34" charset="-128"/>
              </a:defRPr>
            </a:lvl3pPr>
            <a:lvl4pPr marL="1630604" indent="-232943" eaLnBrk="0" hangingPunct="0">
              <a:defRPr>
                <a:solidFill>
                  <a:schemeClr val="tx1"/>
                </a:solidFill>
                <a:latin typeface="Calibri" pitchFamily="34" charset="0"/>
                <a:ea typeface="MS PGothic" pitchFamily="34" charset="-128"/>
              </a:defRPr>
            </a:lvl4pPr>
            <a:lvl5pPr marL="2096491" indent="-232943" eaLnBrk="0" hangingPunct="0">
              <a:defRPr>
                <a:solidFill>
                  <a:schemeClr val="tx1"/>
                </a:solidFill>
                <a:latin typeface="Calibri" pitchFamily="34" charset="0"/>
                <a:ea typeface="MS PGothic" pitchFamily="34" charset="-128"/>
              </a:defRPr>
            </a:lvl5pPr>
            <a:lvl6pPr marL="2562377" indent="-232943" defTabSz="465887" eaLnBrk="0" fontAlgn="base" hangingPunct="0">
              <a:spcBef>
                <a:spcPct val="0"/>
              </a:spcBef>
              <a:spcAft>
                <a:spcPct val="0"/>
              </a:spcAft>
              <a:defRPr>
                <a:solidFill>
                  <a:schemeClr val="tx1"/>
                </a:solidFill>
                <a:latin typeface="Calibri" pitchFamily="34" charset="0"/>
                <a:ea typeface="MS PGothic" pitchFamily="34" charset="-128"/>
              </a:defRPr>
            </a:lvl6pPr>
            <a:lvl7pPr marL="3028264" indent="-232943" defTabSz="465887" eaLnBrk="0" fontAlgn="base" hangingPunct="0">
              <a:spcBef>
                <a:spcPct val="0"/>
              </a:spcBef>
              <a:spcAft>
                <a:spcPct val="0"/>
              </a:spcAft>
              <a:defRPr>
                <a:solidFill>
                  <a:schemeClr val="tx1"/>
                </a:solidFill>
                <a:latin typeface="Calibri" pitchFamily="34" charset="0"/>
                <a:ea typeface="MS PGothic" pitchFamily="34" charset="-128"/>
              </a:defRPr>
            </a:lvl7pPr>
            <a:lvl8pPr marL="3494151" indent="-232943" defTabSz="465887" eaLnBrk="0" fontAlgn="base" hangingPunct="0">
              <a:spcBef>
                <a:spcPct val="0"/>
              </a:spcBef>
              <a:spcAft>
                <a:spcPct val="0"/>
              </a:spcAft>
              <a:defRPr>
                <a:solidFill>
                  <a:schemeClr val="tx1"/>
                </a:solidFill>
                <a:latin typeface="Calibri" pitchFamily="34" charset="0"/>
                <a:ea typeface="MS PGothic" pitchFamily="34" charset="-128"/>
              </a:defRPr>
            </a:lvl8pPr>
            <a:lvl9pPr marL="3960038" indent="-232943" defTabSz="465887"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0314BCB2-2860-4A15-BDB5-DAF629313D3D}" type="slidenum">
              <a:rPr lang="en-US">
                <a:solidFill>
                  <a:srgbClr val="000000"/>
                </a:solidFill>
              </a:rPr>
              <a:pPr eaLnBrk="1" hangingPunct="1"/>
              <a:t>3</a:t>
            </a:fld>
            <a:endParaRPr lang="en-US">
              <a:solidFill>
                <a:srgbClr val="000000"/>
              </a:solidFill>
            </a:endParaRPr>
          </a:p>
        </p:txBody>
      </p:sp>
    </p:spTree>
    <p:extLst>
      <p:ext uri="{BB962C8B-B14F-4D97-AF65-F5344CB8AC3E}">
        <p14:creationId xmlns:p14="http://schemas.microsoft.com/office/powerpoint/2010/main" val="1044040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[Based on eligible MSAs in FOA PS15-1502; data taken from 2013 CDC Surveillance Report.]</a:t>
            </a:r>
          </a:p>
          <a:p>
            <a:pPr eaLnBrk="1" hangingPunct="1">
              <a:spcBef>
                <a:spcPct val="0"/>
              </a:spcBef>
            </a:pPr>
            <a:endParaRPr lang="en-US" dirty="0" smtClean="0"/>
          </a:p>
          <a:p>
            <a:pPr marL="174708" lvl="1" indent="-174708" defTabSz="931774" fontAlgn="base">
              <a:spcBef>
                <a:spcPct val="0"/>
              </a:spcBef>
              <a:spcAft>
                <a:spcPct val="0"/>
              </a:spcAft>
              <a:buFont typeface="Arial" panose="020B0604020202020204" pitchFamily="34" charset="0"/>
              <a:buChar char="•"/>
              <a:defRPr/>
            </a:pPr>
            <a:r>
              <a:rPr lang="en-US" b="1" u="sng" dirty="0">
                <a:latin typeface="Arial" charset="0"/>
                <a:cs typeface="Arial" charset="0"/>
              </a:rPr>
              <a:t>Map</a:t>
            </a:r>
            <a:r>
              <a:rPr lang="en-US" dirty="0">
                <a:latin typeface="Arial" charset="0"/>
                <a:cs typeface="Arial" charset="0"/>
              </a:rPr>
              <a:t>—Similarly, the </a:t>
            </a:r>
            <a:r>
              <a:rPr lang="en-US" b="1" u="sng" dirty="0">
                <a:latin typeface="Arial" charset="0"/>
                <a:cs typeface="Arial" charset="0"/>
              </a:rPr>
              <a:t>percentage</a:t>
            </a:r>
            <a:r>
              <a:rPr lang="en-US" dirty="0">
                <a:latin typeface="Arial" charset="0"/>
                <a:cs typeface="Arial" charset="0"/>
              </a:rPr>
              <a:t> of people </a:t>
            </a:r>
            <a:r>
              <a:rPr lang="en-US" b="1" u="sng" dirty="0">
                <a:latin typeface="Arial" charset="0"/>
                <a:cs typeface="Arial" charset="0"/>
              </a:rPr>
              <a:t>living with HIV</a:t>
            </a:r>
            <a:r>
              <a:rPr lang="en-US" dirty="0">
                <a:latin typeface="Arial" charset="0"/>
                <a:cs typeface="Arial" charset="0"/>
              </a:rPr>
              <a:t> who do </a:t>
            </a:r>
            <a:r>
              <a:rPr lang="en-US" b="1" u="sng" dirty="0">
                <a:latin typeface="Arial" charset="0"/>
                <a:cs typeface="Arial" charset="0"/>
              </a:rPr>
              <a:t>not</a:t>
            </a:r>
            <a:r>
              <a:rPr lang="en-US" dirty="0">
                <a:latin typeface="Arial" charset="0"/>
                <a:cs typeface="Arial" charset="0"/>
              </a:rPr>
              <a:t> live in an eligible MSA is </a:t>
            </a:r>
            <a:r>
              <a:rPr lang="en-US" b="1" u="sng" dirty="0">
                <a:latin typeface="Arial" charset="0"/>
                <a:cs typeface="Arial" charset="0"/>
              </a:rPr>
              <a:t>significantly greater</a:t>
            </a:r>
            <a:r>
              <a:rPr lang="en-US" dirty="0">
                <a:latin typeface="Arial" charset="0"/>
                <a:cs typeface="Arial" charset="0"/>
              </a:rPr>
              <a:t> than the </a:t>
            </a:r>
            <a:r>
              <a:rPr lang="en-US" b="1" dirty="0">
                <a:latin typeface="Arial" charset="0"/>
                <a:cs typeface="Arial" charset="0"/>
              </a:rPr>
              <a:t>percentage of HIV+ people</a:t>
            </a:r>
            <a:r>
              <a:rPr lang="en-US" dirty="0">
                <a:latin typeface="Arial" charset="0"/>
                <a:cs typeface="Arial" charset="0"/>
              </a:rPr>
              <a:t> who </a:t>
            </a:r>
            <a:r>
              <a:rPr lang="en-US" b="1" u="sng" dirty="0">
                <a:latin typeface="Arial" charset="0"/>
                <a:cs typeface="Arial" charset="0"/>
              </a:rPr>
              <a:t>do</a:t>
            </a:r>
            <a:r>
              <a:rPr lang="en-US" dirty="0">
                <a:latin typeface="Arial" charset="0"/>
                <a:cs typeface="Arial" charset="0"/>
              </a:rPr>
              <a:t> live in an eligible MSA.  In 4 of our states, more than </a:t>
            </a:r>
            <a:r>
              <a:rPr lang="en-US" b="1" u="sng" dirty="0">
                <a:latin typeface="Arial" charset="0"/>
                <a:cs typeface="Arial" charset="0"/>
              </a:rPr>
              <a:t>50% of PLWHA</a:t>
            </a:r>
            <a:r>
              <a:rPr lang="en-US" dirty="0">
                <a:latin typeface="Arial" charset="0"/>
                <a:cs typeface="Arial" charset="0"/>
              </a:rPr>
              <a:t> live </a:t>
            </a:r>
            <a:r>
              <a:rPr lang="en-US" b="1" u="sng" dirty="0">
                <a:latin typeface="Arial" charset="0"/>
                <a:cs typeface="Arial" charset="0"/>
              </a:rPr>
              <a:t>outside</a:t>
            </a:r>
            <a:r>
              <a:rPr lang="en-US" dirty="0">
                <a:latin typeface="Arial" charset="0"/>
                <a:cs typeface="Arial" charset="0"/>
              </a:rPr>
              <a:t> an eligible Metropolitan Statistical </a:t>
            </a:r>
            <a:r>
              <a:rPr lang="en-US" dirty="0" smtClean="0">
                <a:latin typeface="Arial" charset="0"/>
                <a:cs typeface="Arial" charset="0"/>
              </a:rPr>
              <a:t>Area</a:t>
            </a:r>
            <a:r>
              <a:rPr lang="en-US" baseline="0" dirty="0" smtClean="0">
                <a:latin typeface="Arial" charset="0"/>
                <a:cs typeface="Arial" charset="0"/>
              </a:rPr>
              <a:t> (AL, MS, NC, SC)</a:t>
            </a:r>
            <a:endParaRPr lang="en-US" sz="1100" dirty="0">
              <a:latin typeface="Arial" charset="0"/>
              <a:cs typeface="Arial" charset="0"/>
            </a:endParaRPr>
          </a:p>
          <a:p>
            <a:pPr eaLnBrk="1" hangingPunct="1">
              <a:spcBef>
                <a:spcPct val="0"/>
              </a:spcBef>
            </a:pPr>
            <a:endParaRPr lang="en-US" dirty="0" smtClean="0"/>
          </a:p>
          <a:p>
            <a:pPr eaLnBrk="1" hangingPunct="1">
              <a:spcBef>
                <a:spcPct val="0"/>
              </a:spcBef>
            </a:pPr>
            <a:endParaRPr lang="en-US" dirty="0" smtClean="0"/>
          </a:p>
          <a:p>
            <a:pPr marL="174708" lvl="1" indent="-174708" defTabSz="931774" fontAlgn="base">
              <a:spcBef>
                <a:spcPct val="0"/>
              </a:spcBef>
              <a:spcAft>
                <a:spcPct val="0"/>
              </a:spcAft>
              <a:buFont typeface="Arial" panose="020B0604020202020204" pitchFamily="34" charset="0"/>
              <a:buChar char="•"/>
              <a:defRPr/>
            </a:pPr>
            <a:r>
              <a:rPr lang="en-US" dirty="0">
                <a:latin typeface="Arial" charset="0"/>
                <a:cs typeface="Arial" charset="0"/>
              </a:rPr>
              <a:t>The epidemic in those states is more </a:t>
            </a:r>
            <a:r>
              <a:rPr lang="en-US" b="1" u="sng" dirty="0">
                <a:latin typeface="Arial" charset="0"/>
                <a:cs typeface="Arial" charset="0"/>
              </a:rPr>
              <a:t>diffuse</a:t>
            </a:r>
            <a:r>
              <a:rPr lang="en-US" dirty="0">
                <a:latin typeface="Arial" charset="0"/>
                <a:cs typeface="Arial" charset="0"/>
              </a:rPr>
              <a:t>—often in </a:t>
            </a:r>
            <a:r>
              <a:rPr lang="en-US" b="1" dirty="0">
                <a:latin typeface="Arial" charset="0"/>
                <a:cs typeface="Arial" charset="0"/>
              </a:rPr>
              <a:t>smaller urban areas </a:t>
            </a:r>
            <a:r>
              <a:rPr lang="en-US" dirty="0">
                <a:latin typeface="Arial" charset="0"/>
                <a:cs typeface="Arial" charset="0"/>
              </a:rPr>
              <a:t>as well as in more </a:t>
            </a:r>
            <a:r>
              <a:rPr lang="en-US" b="1" dirty="0">
                <a:latin typeface="Arial" charset="0"/>
                <a:cs typeface="Arial" charset="0"/>
              </a:rPr>
              <a:t>rural counties.</a:t>
            </a:r>
            <a:endParaRPr lang="en-US" dirty="0" smtClean="0"/>
          </a:p>
        </p:txBody>
      </p:sp>
      <p:sp>
        <p:nvSpPr>
          <p:cNvPr id="952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57066" indent="-291179" eaLnBrk="0" hangingPunct="0">
              <a:defRPr>
                <a:solidFill>
                  <a:schemeClr val="tx1"/>
                </a:solidFill>
                <a:latin typeface="Calibri" pitchFamily="34" charset="0"/>
                <a:ea typeface="MS PGothic" pitchFamily="34" charset="-128"/>
              </a:defRPr>
            </a:lvl2pPr>
            <a:lvl3pPr marL="1164717" indent="-232943" eaLnBrk="0" hangingPunct="0">
              <a:defRPr>
                <a:solidFill>
                  <a:schemeClr val="tx1"/>
                </a:solidFill>
                <a:latin typeface="Calibri" pitchFamily="34" charset="0"/>
                <a:ea typeface="MS PGothic" pitchFamily="34" charset="-128"/>
              </a:defRPr>
            </a:lvl3pPr>
            <a:lvl4pPr marL="1630604" indent="-232943" eaLnBrk="0" hangingPunct="0">
              <a:defRPr>
                <a:solidFill>
                  <a:schemeClr val="tx1"/>
                </a:solidFill>
                <a:latin typeface="Calibri" pitchFamily="34" charset="0"/>
                <a:ea typeface="MS PGothic" pitchFamily="34" charset="-128"/>
              </a:defRPr>
            </a:lvl4pPr>
            <a:lvl5pPr marL="2096491" indent="-232943" eaLnBrk="0" hangingPunct="0">
              <a:defRPr>
                <a:solidFill>
                  <a:schemeClr val="tx1"/>
                </a:solidFill>
                <a:latin typeface="Calibri" pitchFamily="34" charset="0"/>
                <a:ea typeface="MS PGothic" pitchFamily="34" charset="-128"/>
              </a:defRPr>
            </a:lvl5pPr>
            <a:lvl6pPr marL="2562377" indent="-232943" defTabSz="465887" eaLnBrk="0" fontAlgn="base" hangingPunct="0">
              <a:spcBef>
                <a:spcPct val="0"/>
              </a:spcBef>
              <a:spcAft>
                <a:spcPct val="0"/>
              </a:spcAft>
              <a:defRPr>
                <a:solidFill>
                  <a:schemeClr val="tx1"/>
                </a:solidFill>
                <a:latin typeface="Calibri" pitchFamily="34" charset="0"/>
                <a:ea typeface="MS PGothic" pitchFamily="34" charset="-128"/>
              </a:defRPr>
            </a:lvl6pPr>
            <a:lvl7pPr marL="3028264" indent="-232943" defTabSz="465887" eaLnBrk="0" fontAlgn="base" hangingPunct="0">
              <a:spcBef>
                <a:spcPct val="0"/>
              </a:spcBef>
              <a:spcAft>
                <a:spcPct val="0"/>
              </a:spcAft>
              <a:defRPr>
                <a:solidFill>
                  <a:schemeClr val="tx1"/>
                </a:solidFill>
                <a:latin typeface="Calibri" pitchFamily="34" charset="0"/>
                <a:ea typeface="MS PGothic" pitchFamily="34" charset="-128"/>
              </a:defRPr>
            </a:lvl7pPr>
            <a:lvl8pPr marL="3494151" indent="-232943" defTabSz="465887" eaLnBrk="0" fontAlgn="base" hangingPunct="0">
              <a:spcBef>
                <a:spcPct val="0"/>
              </a:spcBef>
              <a:spcAft>
                <a:spcPct val="0"/>
              </a:spcAft>
              <a:defRPr>
                <a:solidFill>
                  <a:schemeClr val="tx1"/>
                </a:solidFill>
                <a:latin typeface="Calibri" pitchFamily="34" charset="0"/>
                <a:ea typeface="MS PGothic" pitchFamily="34" charset="-128"/>
              </a:defRPr>
            </a:lvl8pPr>
            <a:lvl9pPr marL="3960038" indent="-232943" defTabSz="465887"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1E2672BE-D9F2-43D9-B5B8-376CA11CC057}" type="slidenum">
              <a:rPr lang="en-US"/>
              <a:pPr eaLnBrk="1" hangingPunct="1"/>
              <a:t>4</a:t>
            </a:fld>
            <a:endParaRPr lang="en-US"/>
          </a:p>
        </p:txBody>
      </p:sp>
    </p:spTree>
    <p:extLst>
      <p:ext uri="{BB962C8B-B14F-4D97-AF65-F5344CB8AC3E}">
        <p14:creationId xmlns:p14="http://schemas.microsoft.com/office/powerpoint/2010/main" val="13229951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solidFill>
                  <a:schemeClr val="tx1"/>
                </a:solidFill>
              </a:rPr>
              <a:t>SASI also analyzed</a:t>
            </a:r>
            <a:r>
              <a:rPr lang="en-US" b="1" baseline="0" dirty="0" smtClean="0">
                <a:solidFill>
                  <a:schemeClr val="tx1"/>
                </a:solidFill>
              </a:rPr>
              <a:t> the overall geographic distribution of PS15-1502 funds to community-based organizations.</a:t>
            </a:r>
          </a:p>
          <a:p>
            <a:endParaRPr lang="en-US" b="1" dirty="0" smtClean="0">
              <a:solidFill>
                <a:schemeClr val="tx1"/>
              </a:solidFill>
            </a:endParaRPr>
          </a:p>
          <a:p>
            <a:r>
              <a:rPr lang="en-US" b="1" dirty="0" smtClean="0">
                <a:solidFill>
                  <a:schemeClr val="tx1"/>
                </a:solidFill>
              </a:rPr>
              <a:t>A</a:t>
            </a:r>
            <a:r>
              <a:rPr lang="en-US" b="1" baseline="0" dirty="0" smtClean="0">
                <a:solidFill>
                  <a:schemeClr val="tx1"/>
                </a:solidFill>
              </a:rPr>
              <a:t> total of $40,615,001 in CDC funding was recently distributed under PS15-1502 to 83 community-based organizations in the US.</a:t>
            </a:r>
          </a:p>
          <a:p>
            <a:endParaRPr lang="en-US" b="1" baseline="0" dirty="0" smtClean="0">
              <a:solidFill>
                <a:schemeClr val="tx1"/>
              </a:solidFill>
            </a:endParaRPr>
          </a:p>
          <a:p>
            <a:r>
              <a:rPr lang="en-US" b="1" baseline="0" dirty="0" smtClean="0">
                <a:solidFill>
                  <a:schemeClr val="tx1"/>
                </a:solidFill>
              </a:rPr>
              <a:t>The South (as defined by the CDC)* received a total of $13,483,383 in funding representing 33% of the total funding to US CBOs.</a:t>
            </a:r>
          </a:p>
          <a:p>
            <a:endParaRPr lang="en-US" b="1" baseline="0" dirty="0" smtClean="0">
              <a:solidFill>
                <a:schemeClr val="tx1"/>
              </a:solidFill>
            </a:endParaRPr>
          </a:p>
          <a:p>
            <a:r>
              <a:rPr lang="en-US" b="1" baseline="0" dirty="0" smtClean="0">
                <a:solidFill>
                  <a:schemeClr val="tx1"/>
                </a:solidFill>
              </a:rPr>
              <a:t>New York and California combined received $14,794,561 in funding representing 36% of the total funding to US CBOs.</a:t>
            </a:r>
          </a:p>
          <a:p>
            <a:endParaRPr lang="en-US" b="1" baseline="0" dirty="0" smtClean="0">
              <a:solidFill>
                <a:schemeClr val="tx1"/>
              </a:solidFill>
            </a:endParaRPr>
          </a:p>
          <a:p>
            <a:r>
              <a:rPr lang="en-US" b="1" baseline="0" dirty="0" smtClean="0">
                <a:solidFill>
                  <a:schemeClr val="tx1"/>
                </a:solidFill>
              </a:rPr>
              <a:t>*The CDC uses the Census Bureau definition of the Southern US consisting of Alabama, Arkansas, Delaware, Florida, Georgia, Louisiana, Kentucky, Maryland, Mississippi, Oklahoma, North Carolina, South Carolina, Tennessee, Texas, Virginia, West Virginia, and the District of Columbia.</a:t>
            </a:r>
            <a:endParaRPr lang="en-US" b="1" dirty="0">
              <a:solidFill>
                <a:schemeClr val="tx1"/>
              </a:solidFill>
            </a:endParaRPr>
          </a:p>
        </p:txBody>
      </p:sp>
      <p:sp>
        <p:nvSpPr>
          <p:cNvPr id="4" name="Slide Number Placeholder 3"/>
          <p:cNvSpPr>
            <a:spLocks noGrp="1"/>
          </p:cNvSpPr>
          <p:nvPr>
            <p:ph type="sldNum" sz="quarter" idx="10"/>
          </p:nvPr>
        </p:nvSpPr>
        <p:spPr/>
        <p:txBody>
          <a:bodyPr/>
          <a:lstStyle/>
          <a:p>
            <a:fld id="{D30FAFD8-0FB6-A944-96F4-B825DB8EAF1A}" type="slidenum">
              <a:rPr lang="en-US" smtClean="0"/>
              <a:pPr/>
              <a:t>5</a:t>
            </a:fld>
            <a:endParaRPr lang="en-US"/>
          </a:p>
        </p:txBody>
      </p:sp>
    </p:spTree>
    <p:extLst>
      <p:ext uri="{BB962C8B-B14F-4D97-AF65-F5344CB8AC3E}">
        <p14:creationId xmlns:p14="http://schemas.microsoft.com/office/powerpoint/2010/main" val="441363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The</a:t>
            </a:r>
            <a:r>
              <a:rPr lang="en-US" b="1" baseline="0" dirty="0" smtClean="0"/>
              <a:t> South accounted for 51% of all new HIV diagnoses in the US in 2013;</a:t>
            </a:r>
          </a:p>
          <a:p>
            <a:endParaRPr lang="en-US" b="1" baseline="0" dirty="0" smtClean="0"/>
          </a:p>
          <a:p>
            <a:r>
              <a:rPr lang="en-US" b="1" baseline="0" dirty="0" smtClean="0"/>
              <a:t>New York and California combined accounted for 19% of all new HIV diagnoses in the US in 2013.</a:t>
            </a:r>
          </a:p>
          <a:p>
            <a:endParaRPr lang="en-US" b="1" baseline="0" dirty="0" smtClean="0"/>
          </a:p>
          <a:p>
            <a:r>
              <a:rPr lang="en-US" b="1" baseline="0" dirty="0" smtClean="0"/>
              <a:t>**based on 2013 CDC HIV Surveillance Report.</a:t>
            </a:r>
            <a:endParaRPr lang="en-US" b="1"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6</a:t>
            </a:fld>
            <a:endParaRPr lang="en-US"/>
          </a:p>
        </p:txBody>
      </p:sp>
    </p:spTree>
    <p:extLst>
      <p:ext uri="{BB962C8B-B14F-4D97-AF65-F5344CB8AC3E}">
        <p14:creationId xmlns:p14="http://schemas.microsoft.com/office/powerpoint/2010/main" val="2116984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*Based</a:t>
            </a:r>
            <a:r>
              <a:rPr lang="en-US" b="1" baseline="0" dirty="0" smtClean="0"/>
              <a:t> on 2013 CDC HIV Surveillance Report</a:t>
            </a:r>
          </a:p>
          <a:p>
            <a:endParaRPr lang="en-US" b="1" baseline="0" dirty="0" smtClean="0"/>
          </a:p>
          <a:p>
            <a:r>
              <a:rPr lang="en-US" b="1" baseline="0" dirty="0" smtClean="0"/>
              <a:t>The South had 43% of all people living with HIV in the US. NY and California combined had 27% of all people living with HIV in the US. (year-end 2012).</a:t>
            </a:r>
            <a:endParaRPr lang="en-US" b="1"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7</a:t>
            </a:fld>
            <a:endParaRPr lang="en-US"/>
          </a:p>
        </p:txBody>
      </p:sp>
    </p:spTree>
    <p:extLst>
      <p:ext uri="{BB962C8B-B14F-4D97-AF65-F5344CB8AC3E}">
        <p14:creationId xmlns:p14="http://schemas.microsoft.com/office/powerpoint/2010/main" val="1237314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Wingdings" panose="05000000000000000000" pitchFamily="2" charset="2"/>
              <a:buChar char="v"/>
            </a:pPr>
            <a:r>
              <a:rPr lang="en-US" b="1" dirty="0" smtClean="0"/>
              <a:t>Deep South Region targeted</a:t>
            </a:r>
            <a:r>
              <a:rPr lang="en-US" b="1" baseline="0" dirty="0" smtClean="0"/>
              <a:t> by SASI (AL, FL, GA, LA, MS, NC, SC, TN, TX) is a big driver of the Southern HIV epidemic with 40% of new HIV diagnoses (2013) and 34% of people living with HIV (year-end 2012).  This region received a total of $10,683,383 in PS15-1502 funding representing 26% of the total US funding.</a:t>
            </a:r>
          </a:p>
          <a:p>
            <a:pPr marL="174708" indent="-174708">
              <a:buFont typeface="Wingdings" panose="05000000000000000000" pitchFamily="2" charset="2"/>
              <a:buChar char="v"/>
            </a:pPr>
            <a:endParaRPr lang="en-US" b="1" baseline="0" dirty="0" smtClean="0"/>
          </a:p>
          <a:p>
            <a:pPr marL="174708" indent="-174708">
              <a:buFont typeface="Wingdings" panose="05000000000000000000" pitchFamily="2" charset="2"/>
              <a:buChar char="v"/>
            </a:pPr>
            <a:r>
              <a:rPr lang="en-US" b="1" baseline="0" dirty="0" smtClean="0"/>
              <a:t>Florida stands out. Florida ranked third in the country with 11% of the people living with HIV (year-end 2012) and 11% of all new HIV diagnoses in the US (2013). </a:t>
            </a:r>
          </a:p>
          <a:p>
            <a:r>
              <a:rPr lang="en-US" b="1" baseline="0" dirty="0" smtClean="0"/>
              <a:t>Despite this, the entire state of Florida only received $1,050,000 in PS15-1502 funding (3% of the total US funding).</a:t>
            </a:r>
            <a:endParaRPr lang="en-US" b="1"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8</a:t>
            </a:fld>
            <a:endParaRPr lang="en-US"/>
          </a:p>
        </p:txBody>
      </p:sp>
    </p:spTree>
    <p:extLst>
      <p:ext uri="{BB962C8B-B14F-4D97-AF65-F5344CB8AC3E}">
        <p14:creationId xmlns:p14="http://schemas.microsoft.com/office/powerpoint/2010/main" val="3532606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9</a:t>
            </a:fld>
            <a:endParaRPr lang="en-US"/>
          </a:p>
        </p:txBody>
      </p:sp>
    </p:spTree>
    <p:extLst>
      <p:ext uri="{BB962C8B-B14F-4D97-AF65-F5344CB8AC3E}">
        <p14:creationId xmlns:p14="http://schemas.microsoft.com/office/powerpoint/2010/main" val="13293154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Brother’s Keeper</a:t>
            </a:r>
            <a:endParaRPr lang="en-US"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10</a:t>
            </a:fld>
            <a:endParaRPr lang="en-US"/>
          </a:p>
        </p:txBody>
      </p:sp>
    </p:spTree>
    <p:extLst>
      <p:ext uri="{BB962C8B-B14F-4D97-AF65-F5344CB8AC3E}">
        <p14:creationId xmlns:p14="http://schemas.microsoft.com/office/powerpoint/2010/main" val="30373614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11</a:t>
            </a:fld>
            <a:endParaRPr lang="en-US"/>
          </a:p>
        </p:txBody>
      </p:sp>
    </p:spTree>
    <p:extLst>
      <p:ext uri="{BB962C8B-B14F-4D97-AF65-F5344CB8AC3E}">
        <p14:creationId xmlns:p14="http://schemas.microsoft.com/office/powerpoint/2010/main" val="2563772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12</a:t>
            </a:fld>
            <a:endParaRPr lang="en-US"/>
          </a:p>
        </p:txBody>
      </p:sp>
    </p:spTree>
    <p:extLst>
      <p:ext uri="{BB962C8B-B14F-4D97-AF65-F5344CB8AC3E}">
        <p14:creationId xmlns:p14="http://schemas.microsoft.com/office/powerpoint/2010/main" val="4241230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13</a:t>
            </a:fld>
            <a:endParaRPr lang="en-US"/>
          </a:p>
        </p:txBody>
      </p:sp>
    </p:spTree>
    <p:extLst>
      <p:ext uri="{BB962C8B-B14F-4D97-AF65-F5344CB8AC3E}">
        <p14:creationId xmlns:p14="http://schemas.microsoft.com/office/powerpoint/2010/main" val="30307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14</a:t>
            </a:fld>
            <a:endParaRPr lang="en-US"/>
          </a:p>
        </p:txBody>
      </p:sp>
    </p:spTree>
    <p:extLst>
      <p:ext uri="{BB962C8B-B14F-4D97-AF65-F5344CB8AC3E}">
        <p14:creationId xmlns:p14="http://schemas.microsoft.com/office/powerpoint/2010/main" val="3601992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4EA145-8A4E-AC41-9882-2143E59CDA9D}" type="datetimeFigureOut">
              <a:rPr lang="en-US" smtClean="0"/>
              <a:pPr/>
              <a:t>2/23/2016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6B4EA145-8A4E-AC41-9882-2143E59CDA9D}" type="datetimeFigureOut">
              <a:rPr lang="en-US" smtClean="0"/>
              <a:pPr/>
              <a:t>2/23/2016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6B4EA145-8A4E-AC41-9882-2143E59CDA9D}" type="datetimeFigureOut">
              <a:rPr lang="en-US" smtClean="0"/>
              <a:pPr/>
              <a:t>2/23/2016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6B4EA145-8A4E-AC41-9882-2143E59CDA9D}" type="datetimeFigureOut">
              <a:rPr lang="en-US" smtClean="0"/>
              <a:pPr/>
              <a:t>2/23/2016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4EA145-8A4E-AC41-9882-2143E59CDA9D}" type="datetimeFigureOut">
              <a:rPr lang="en-US" smtClean="0"/>
              <a:pPr/>
              <a:t>2/23/2016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4EA145-8A4E-AC41-9882-2143E59CDA9D}" type="datetimeFigureOut">
              <a:rPr lang="en-US" smtClean="0"/>
              <a:pPr/>
              <a:t>2/23/2016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4EA145-8A4E-AC41-9882-2143E59CDA9D}" type="datetimeFigureOut">
              <a:rPr lang="en-US" smtClean="0"/>
              <a:pPr/>
              <a:t>2/23/2016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DDB3F-4D78-6F45-B4EE-75C7F7F24743}" type="slidenum">
              <a:rPr lang="en-US" smtClean="0"/>
              <a:pPr/>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7106"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07" name="Rectangle 3"/>
          <p:cNvSpPr>
            <a:spLocks noGrp="1" noChangeArrowheads="1"/>
          </p:cNvSpPr>
          <p:nvPr>
            <p:ph type="ctrTitle"/>
          </p:nvPr>
        </p:nvSpPr>
        <p:spPr>
          <a:xfrm>
            <a:off x="315913" y="466725"/>
            <a:ext cx="6781800" cy="2133600"/>
          </a:xfrm>
        </p:spPr>
        <p:txBody>
          <a:bodyPr/>
          <a:lstStyle>
            <a:lvl1pPr algn="r">
              <a:defRPr sz="4400"/>
            </a:lvl1pPr>
          </a:lstStyle>
          <a:p>
            <a:pPr lvl="0"/>
            <a:r>
              <a:rPr lang="en-US" altLang="en-US" noProof="0" smtClean="0"/>
              <a:t>Click to edit Master title style</a:t>
            </a:r>
          </a:p>
        </p:txBody>
      </p:sp>
      <p:sp>
        <p:nvSpPr>
          <p:cNvPr id="47108" name="Rectangle 4"/>
          <p:cNvSpPr>
            <a:spLocks noGrp="1" noChangeArrowheads="1"/>
          </p:cNvSpPr>
          <p:nvPr>
            <p:ph type="subTitle" idx="1"/>
          </p:nvPr>
        </p:nvSpPr>
        <p:spPr>
          <a:xfrm>
            <a:off x="849313" y="3049588"/>
            <a:ext cx="6248400" cy="2362200"/>
          </a:xfrm>
        </p:spPr>
        <p:txBody>
          <a:bodyPr/>
          <a:lstStyle>
            <a:lvl1pPr marL="0" indent="0" algn="r">
              <a:defRPr sz="2900"/>
            </a:lvl1pPr>
          </a:lstStyle>
          <a:p>
            <a:pPr lvl="0"/>
            <a:r>
              <a:rPr lang="en-US" altLang="en-US" noProof="0" smtClean="0"/>
              <a:t>Click to edit Master subtitle style</a:t>
            </a:r>
          </a:p>
        </p:txBody>
      </p:sp>
      <p:sp>
        <p:nvSpPr>
          <p:cNvPr id="47109" name="Rectangle 5"/>
          <p:cNvSpPr>
            <a:spLocks noGrp="1" noChangeArrowheads="1"/>
          </p:cNvSpPr>
          <p:nvPr>
            <p:ph type="dt" sz="half" idx="2"/>
          </p:nvPr>
        </p:nvSpPr>
        <p:spPr/>
        <p:txBody>
          <a:bodyPr/>
          <a:lstStyle>
            <a:lvl1pPr>
              <a:defRPr/>
            </a:lvl1pPr>
          </a:lstStyle>
          <a:p>
            <a:endParaRPr lang="en-US" altLang="en-US">
              <a:solidFill>
                <a:srgbClr val="000000"/>
              </a:solidFill>
            </a:endParaRPr>
          </a:p>
        </p:txBody>
      </p:sp>
      <p:sp>
        <p:nvSpPr>
          <p:cNvPr id="47110" name="Rectangle 6"/>
          <p:cNvSpPr>
            <a:spLocks noGrp="1" noChangeArrowheads="1"/>
          </p:cNvSpPr>
          <p:nvPr>
            <p:ph type="ftr" sz="quarter" idx="3"/>
          </p:nvPr>
        </p:nvSpPr>
        <p:spPr/>
        <p:txBody>
          <a:bodyPr/>
          <a:lstStyle>
            <a:lvl1pPr>
              <a:defRPr/>
            </a:lvl1pPr>
          </a:lstStyle>
          <a:p>
            <a:endParaRPr lang="en-US" altLang="en-US">
              <a:solidFill>
                <a:srgbClr val="000000"/>
              </a:solidFill>
            </a:endParaRPr>
          </a:p>
        </p:txBody>
      </p:sp>
      <p:sp>
        <p:nvSpPr>
          <p:cNvPr id="47111" name="Rectangle 7"/>
          <p:cNvSpPr>
            <a:spLocks noGrp="1" noChangeArrowheads="1"/>
          </p:cNvSpPr>
          <p:nvPr>
            <p:ph type="sldNum" sz="quarter" idx="4"/>
          </p:nvPr>
        </p:nvSpPr>
        <p:spPr/>
        <p:txBody>
          <a:bodyPr/>
          <a:lstStyle>
            <a:lvl1pPr>
              <a:defRPr/>
            </a:lvl1pPr>
          </a:lstStyle>
          <a:p>
            <a:fld id="{126004BE-103E-4BF6-9306-DC6BF1DC7F6B}" type="slidenum">
              <a:rPr lang="en-US" altLang="en-US">
                <a:solidFill>
                  <a:srgbClr val="000000"/>
                </a:solidFill>
              </a:rPr>
              <a:pPr/>
              <a:t>‹#›</a:t>
            </a:fld>
            <a:endParaRPr lang="en-US" altLang="en-US">
              <a:solidFill>
                <a:srgbClr val="000000"/>
              </a:solidFill>
            </a:endParaRPr>
          </a:p>
        </p:txBody>
      </p:sp>
      <p:grpSp>
        <p:nvGrpSpPr>
          <p:cNvPr id="47112" name="Group 8"/>
          <p:cNvGrpSpPr>
            <a:grpSpLocks/>
          </p:cNvGrpSpPr>
          <p:nvPr/>
        </p:nvGrpSpPr>
        <p:grpSpPr bwMode="auto">
          <a:xfrm>
            <a:off x="7493000" y="2992438"/>
            <a:ext cx="1338263" cy="2189162"/>
            <a:chOff x="4704" y="1885"/>
            <a:chExt cx="843" cy="1379"/>
          </a:xfrm>
        </p:grpSpPr>
        <p:sp>
          <p:nvSpPr>
            <p:cNvPr id="47113"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4"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5"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6"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7"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8"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9"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0"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1"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2"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3"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4"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5"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6"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7"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8"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9"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0"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1"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2"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3"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4"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5"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6"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7"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8"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9"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0"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1"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2"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3"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grpSp>
      <p:sp>
        <p:nvSpPr>
          <p:cNvPr id="47144"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Tree>
    <p:extLst>
      <p:ext uri="{BB962C8B-B14F-4D97-AF65-F5344CB8AC3E}">
        <p14:creationId xmlns:p14="http://schemas.microsoft.com/office/powerpoint/2010/main" val="106196235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0AF5ED9-AA6E-41DC-89FD-B4D9EF0B24B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55867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BE97B03-5249-4579-B9F1-FC67AEA4A39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89527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524000"/>
            <a:ext cx="3619500" cy="4411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4900" y="1524000"/>
            <a:ext cx="3619500" cy="4411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99624DD-3745-40E9-9222-74C13482135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4986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0327F7D4-B8DA-4F9C-B0F8-B0B7B22ED02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73599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642FB4CD-053E-4A5A-AFB1-FD527E12BA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44877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10EFA17F-1BB9-4198-B226-933C8747155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50765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1126F5F-FB6F-4F61-A8DD-8DEB05B3E39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59026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097E41C-0383-4D01-9F5C-431D3F8EDFB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27351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CD86B5B-2E70-4EF7-B58E-B120970ED3E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30235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7950" y="228600"/>
            <a:ext cx="2076450" cy="57070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228600"/>
            <a:ext cx="6076950" cy="57070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F4AE7E2-8908-4973-9F48-8888CC12DD9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9764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6B4EA145-8A4E-AC41-9882-2143E59CDA9D}" type="datetimeFigureOut">
              <a:rPr lang="en-US" smtClean="0"/>
              <a:pPr/>
              <a:t>2/23/2016</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BE4DDB3F-4D78-6F45-B4EE-75C7F7F2474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83" name="Rectangle 3"/>
          <p:cNvSpPr>
            <a:spLocks noGrp="1" noChangeArrowheads="1"/>
          </p:cNvSpPr>
          <p:nvPr>
            <p:ph type="title"/>
          </p:nvPr>
        </p:nvSpPr>
        <p:spPr bwMode="auto">
          <a:xfrm>
            <a:off x="228600" y="228600"/>
            <a:ext cx="76962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46084" name="Rectangle 4"/>
          <p:cNvSpPr>
            <a:spLocks noGrp="1" noChangeArrowheads="1"/>
          </p:cNvSpPr>
          <p:nvPr>
            <p:ph type="body" idx="1"/>
          </p:nvPr>
        </p:nvSpPr>
        <p:spPr bwMode="auto">
          <a:xfrm>
            <a:off x="1143000" y="1524000"/>
            <a:ext cx="7391400" cy="441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6085"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ClrTx/>
              <a:buSzTx/>
              <a:buFontTx/>
              <a:buNone/>
              <a:defRPr sz="1000"/>
            </a:lvl1pPr>
          </a:lstStyle>
          <a:p>
            <a:pPr defTabSz="914400" fontAlgn="base">
              <a:spcAft>
                <a:spcPct val="0"/>
              </a:spcAft>
            </a:pPr>
            <a:endParaRPr lang="en-US" altLang="en-US">
              <a:solidFill>
                <a:srgbClr val="000000"/>
              </a:solidFill>
            </a:endParaRPr>
          </a:p>
        </p:txBody>
      </p:sp>
      <p:sp>
        <p:nvSpPr>
          <p:cNvPr id="46086"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ClrTx/>
              <a:buSzTx/>
              <a:buFontTx/>
              <a:buNone/>
              <a:defRPr sz="1000"/>
            </a:lvl1pPr>
          </a:lstStyle>
          <a:p>
            <a:pPr defTabSz="914400" fontAlgn="base">
              <a:spcAft>
                <a:spcPct val="0"/>
              </a:spcAft>
            </a:pPr>
            <a:endParaRPr lang="en-US" altLang="en-US">
              <a:solidFill>
                <a:srgbClr val="000000"/>
              </a:solidFill>
            </a:endParaRPr>
          </a:p>
        </p:txBody>
      </p:sp>
      <p:sp>
        <p:nvSpPr>
          <p:cNvPr id="46087"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000"/>
            </a:lvl1pPr>
          </a:lstStyle>
          <a:p>
            <a:pPr defTabSz="914400" fontAlgn="base">
              <a:spcAft>
                <a:spcPct val="0"/>
              </a:spcAft>
            </a:pPr>
            <a:fld id="{482959FC-7966-47F8-AC37-350D47C9BB19}" type="slidenum">
              <a:rPr lang="en-US" altLang="en-US">
                <a:solidFill>
                  <a:srgbClr val="000000"/>
                </a:solidFill>
              </a:rPr>
              <a:pPr defTabSz="914400" fontAlgn="base">
                <a:spcAft>
                  <a:spcPct val="0"/>
                </a:spcAft>
              </a:pPr>
              <a:t>‹#›</a:t>
            </a:fld>
            <a:endParaRPr lang="en-US" altLang="en-US">
              <a:solidFill>
                <a:srgbClr val="000000"/>
              </a:solidFill>
            </a:endParaRPr>
          </a:p>
        </p:txBody>
      </p:sp>
      <p:grpSp>
        <p:nvGrpSpPr>
          <p:cNvPr id="46088" name="Group 8"/>
          <p:cNvGrpSpPr>
            <a:grpSpLocks/>
          </p:cNvGrpSpPr>
          <p:nvPr/>
        </p:nvGrpSpPr>
        <p:grpSpPr bwMode="auto">
          <a:xfrm>
            <a:off x="8153400" y="152400"/>
            <a:ext cx="792163" cy="1295400"/>
            <a:chOff x="5136" y="960"/>
            <a:chExt cx="528" cy="864"/>
          </a:xfrm>
        </p:grpSpPr>
        <p:sp>
          <p:nvSpPr>
            <p:cNvPr id="46089"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0" name="Oval 10"/>
            <p:cNvSpPr>
              <a:spLocks noChangeArrowheads="1"/>
            </p:cNvSpPr>
            <p:nvPr/>
          </p:nvSpPr>
          <p:spPr bwMode="auto">
            <a:xfrm>
              <a:off x="5248"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1" name="Oval 11"/>
            <p:cNvSpPr>
              <a:spLocks noChangeArrowheads="1"/>
            </p:cNvSpPr>
            <p:nvPr/>
          </p:nvSpPr>
          <p:spPr bwMode="auto">
            <a:xfrm>
              <a:off x="5360"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2" name="Oval 12"/>
            <p:cNvSpPr>
              <a:spLocks noChangeArrowheads="1"/>
            </p:cNvSpPr>
            <p:nvPr/>
          </p:nvSpPr>
          <p:spPr bwMode="auto">
            <a:xfrm>
              <a:off x="5136"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3" name="Oval 13"/>
            <p:cNvSpPr>
              <a:spLocks noChangeArrowheads="1"/>
            </p:cNvSpPr>
            <p:nvPr/>
          </p:nvSpPr>
          <p:spPr bwMode="auto">
            <a:xfrm>
              <a:off x="5248"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4" name="Oval 14"/>
            <p:cNvSpPr>
              <a:spLocks noChangeArrowheads="1"/>
            </p:cNvSpPr>
            <p:nvPr/>
          </p:nvSpPr>
          <p:spPr bwMode="auto">
            <a:xfrm>
              <a:off x="5360"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5" name="Oval 15"/>
            <p:cNvSpPr>
              <a:spLocks noChangeArrowheads="1"/>
            </p:cNvSpPr>
            <p:nvPr/>
          </p:nvSpPr>
          <p:spPr bwMode="auto">
            <a:xfrm>
              <a:off x="5472" y="1072"/>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6" name="Oval 16"/>
            <p:cNvSpPr>
              <a:spLocks noChangeArrowheads="1"/>
            </p:cNvSpPr>
            <p:nvPr/>
          </p:nvSpPr>
          <p:spPr bwMode="auto">
            <a:xfrm>
              <a:off x="5136"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7" name="Oval 17"/>
            <p:cNvSpPr>
              <a:spLocks noChangeArrowheads="1"/>
            </p:cNvSpPr>
            <p:nvPr/>
          </p:nvSpPr>
          <p:spPr bwMode="auto">
            <a:xfrm>
              <a:off x="5248"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8" name="Oval 18"/>
            <p:cNvSpPr>
              <a:spLocks noChangeArrowheads="1"/>
            </p:cNvSpPr>
            <p:nvPr/>
          </p:nvSpPr>
          <p:spPr bwMode="auto">
            <a:xfrm>
              <a:off x="5360"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9" name="Oval 19"/>
            <p:cNvSpPr>
              <a:spLocks noChangeArrowheads="1"/>
            </p:cNvSpPr>
            <p:nvPr/>
          </p:nvSpPr>
          <p:spPr bwMode="auto">
            <a:xfrm>
              <a:off x="5472"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0" name="Oval 20"/>
            <p:cNvSpPr>
              <a:spLocks noChangeArrowheads="1"/>
            </p:cNvSpPr>
            <p:nvPr/>
          </p:nvSpPr>
          <p:spPr bwMode="auto">
            <a:xfrm>
              <a:off x="5584" y="1184"/>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1"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2" name="Oval 22"/>
            <p:cNvSpPr>
              <a:spLocks noChangeArrowheads="1"/>
            </p:cNvSpPr>
            <p:nvPr/>
          </p:nvSpPr>
          <p:spPr bwMode="auto">
            <a:xfrm>
              <a:off x="5248"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3" name="Oval 23"/>
            <p:cNvSpPr>
              <a:spLocks noChangeArrowheads="1"/>
            </p:cNvSpPr>
            <p:nvPr/>
          </p:nvSpPr>
          <p:spPr bwMode="auto">
            <a:xfrm>
              <a:off x="5360"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4" name="Oval 24"/>
            <p:cNvSpPr>
              <a:spLocks noChangeArrowheads="1"/>
            </p:cNvSpPr>
            <p:nvPr/>
          </p:nvSpPr>
          <p:spPr bwMode="auto">
            <a:xfrm>
              <a:off x="5472" y="1296"/>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5"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6" name="Oval 26"/>
            <p:cNvSpPr>
              <a:spLocks noChangeArrowheads="1"/>
            </p:cNvSpPr>
            <p:nvPr/>
          </p:nvSpPr>
          <p:spPr bwMode="auto">
            <a:xfrm>
              <a:off x="5248"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7" name="Oval 27"/>
            <p:cNvSpPr>
              <a:spLocks noChangeArrowheads="1"/>
            </p:cNvSpPr>
            <p:nvPr/>
          </p:nvSpPr>
          <p:spPr bwMode="auto">
            <a:xfrm>
              <a:off x="5360"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8" name="Oval 28"/>
            <p:cNvSpPr>
              <a:spLocks noChangeArrowheads="1"/>
            </p:cNvSpPr>
            <p:nvPr/>
          </p:nvSpPr>
          <p:spPr bwMode="auto">
            <a:xfrm>
              <a:off x="5472"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9"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0" name="Oval 30"/>
            <p:cNvSpPr>
              <a:spLocks noChangeArrowheads="1"/>
            </p:cNvSpPr>
            <p:nvPr/>
          </p:nvSpPr>
          <p:spPr bwMode="auto">
            <a:xfrm>
              <a:off x="5136" y="1520"/>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1" name="Oval 31"/>
            <p:cNvSpPr>
              <a:spLocks noChangeArrowheads="1"/>
            </p:cNvSpPr>
            <p:nvPr/>
          </p:nvSpPr>
          <p:spPr bwMode="auto">
            <a:xfrm>
              <a:off x="5248"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2" name="Oval 32"/>
            <p:cNvSpPr>
              <a:spLocks noChangeArrowheads="1"/>
            </p:cNvSpPr>
            <p:nvPr/>
          </p:nvSpPr>
          <p:spPr bwMode="auto">
            <a:xfrm>
              <a:off x="5360"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3" name="Oval 33"/>
            <p:cNvSpPr>
              <a:spLocks noChangeArrowheads="1"/>
            </p:cNvSpPr>
            <p:nvPr/>
          </p:nvSpPr>
          <p:spPr bwMode="auto">
            <a:xfrm>
              <a:off x="5472" y="1520"/>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4" name="Oval 34"/>
            <p:cNvSpPr>
              <a:spLocks noChangeArrowheads="1"/>
            </p:cNvSpPr>
            <p:nvPr/>
          </p:nvSpPr>
          <p:spPr bwMode="auto">
            <a:xfrm>
              <a:off x="5136"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5" name="Oval 35"/>
            <p:cNvSpPr>
              <a:spLocks noChangeArrowheads="1"/>
            </p:cNvSpPr>
            <p:nvPr/>
          </p:nvSpPr>
          <p:spPr bwMode="auto">
            <a:xfrm>
              <a:off x="5248"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6" name="Oval 36"/>
            <p:cNvSpPr>
              <a:spLocks noChangeArrowheads="1"/>
            </p:cNvSpPr>
            <p:nvPr/>
          </p:nvSpPr>
          <p:spPr bwMode="auto">
            <a:xfrm>
              <a:off x="5360"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7" name="Oval 37"/>
            <p:cNvSpPr>
              <a:spLocks noChangeArrowheads="1"/>
            </p:cNvSpPr>
            <p:nvPr/>
          </p:nvSpPr>
          <p:spPr bwMode="auto">
            <a:xfrm>
              <a:off x="5472"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8" name="Oval 38"/>
            <p:cNvSpPr>
              <a:spLocks noChangeArrowheads="1"/>
            </p:cNvSpPr>
            <p:nvPr/>
          </p:nvSpPr>
          <p:spPr bwMode="auto">
            <a:xfrm>
              <a:off x="5248"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9" name="Oval 39"/>
            <p:cNvSpPr>
              <a:spLocks noChangeArrowheads="1"/>
            </p:cNvSpPr>
            <p:nvPr/>
          </p:nvSpPr>
          <p:spPr bwMode="auto">
            <a:xfrm>
              <a:off x="5472"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grpSp>
    </p:spTree>
    <p:extLst>
      <p:ext uri="{BB962C8B-B14F-4D97-AF65-F5344CB8AC3E}">
        <p14:creationId xmlns:p14="http://schemas.microsoft.com/office/powerpoint/2010/main" val="329287287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iming>
    <p:tnLst>
      <p:par>
        <p:cTn id="1" dur="indefinite" restart="never" nodeType="tmRoot"/>
      </p:par>
    </p:tnLst>
  </p:timing>
  <p:txStyles>
    <p:titleStyle>
      <a:lvl1pPr algn="l" rtl="0" eaLnBrk="1" fontAlgn="base" hangingPunct="1">
        <a:spcBef>
          <a:spcPct val="0"/>
        </a:spcBef>
        <a:spcAft>
          <a:spcPct val="0"/>
        </a:spcAft>
        <a:defRPr sz="3600" b="1">
          <a:solidFill>
            <a:schemeClr val="tx2"/>
          </a:solidFill>
          <a:latin typeface="+mj-lt"/>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600" b="1">
          <a:solidFill>
            <a:schemeClr val="tx2"/>
          </a:solidFill>
          <a:latin typeface="Arial" charset="0"/>
        </a:defRPr>
      </a:lvl6pPr>
      <a:lvl7pPr marL="914400" algn="l" rtl="0" eaLnBrk="1" fontAlgn="base" hangingPunct="1">
        <a:spcBef>
          <a:spcPct val="0"/>
        </a:spcBef>
        <a:spcAft>
          <a:spcPct val="0"/>
        </a:spcAft>
        <a:defRPr sz="3600" b="1">
          <a:solidFill>
            <a:schemeClr val="tx2"/>
          </a:solidFill>
          <a:latin typeface="Arial" charset="0"/>
        </a:defRPr>
      </a:lvl7pPr>
      <a:lvl8pPr marL="1371600" algn="l" rtl="0" eaLnBrk="1" fontAlgn="base" hangingPunct="1">
        <a:spcBef>
          <a:spcPct val="0"/>
        </a:spcBef>
        <a:spcAft>
          <a:spcPct val="0"/>
        </a:spcAft>
        <a:defRPr sz="3600" b="1">
          <a:solidFill>
            <a:schemeClr val="tx2"/>
          </a:solidFill>
          <a:latin typeface="Arial" charset="0"/>
        </a:defRPr>
      </a:lvl8pPr>
      <a:lvl9pPr marL="1828800" algn="l" rtl="0" eaLnBrk="1" fontAlgn="base" hangingPunct="1">
        <a:spcBef>
          <a:spcPct val="0"/>
        </a:spcBef>
        <a:spcAft>
          <a:spcPct val="0"/>
        </a:spcAft>
        <a:defRPr sz="3600" b="1">
          <a:solidFill>
            <a:schemeClr val="tx2"/>
          </a:solidFill>
          <a:latin typeface="Arial" charset="0"/>
        </a:defRPr>
      </a:lvl9pPr>
    </p:titleStyle>
    <p:bodyStyle>
      <a:lvl1pPr marL="342900" indent="-342900" algn="l" rtl="0" eaLnBrk="1" fontAlgn="base" hangingPunct="1">
        <a:spcBef>
          <a:spcPct val="25000"/>
        </a:spcBef>
        <a:spcAft>
          <a:spcPct val="0"/>
        </a:spcAft>
        <a:buClr>
          <a:schemeClr val="tx2"/>
        </a:buClr>
        <a:buSzPct val="60000"/>
        <a:buFont typeface="Wingdings" pitchFamily="2" charset="2"/>
        <a:defRPr sz="2700">
          <a:solidFill>
            <a:schemeClr val="tx1"/>
          </a:solidFill>
          <a:latin typeface="+mn-lt"/>
          <a:ea typeface="+mn-ea"/>
          <a:cs typeface="+mn-cs"/>
        </a:defRPr>
      </a:lvl1pPr>
      <a:lvl2pPr marL="692150" indent="-347663" algn="l" rtl="0" eaLnBrk="1" fontAlgn="base" hangingPunct="1">
        <a:spcBef>
          <a:spcPct val="0"/>
        </a:spcBef>
        <a:spcAft>
          <a:spcPct val="25000"/>
        </a:spcAft>
        <a:buClr>
          <a:schemeClr val="accent2"/>
        </a:buClr>
        <a:buSzPct val="55000"/>
        <a:buFont typeface="Wingdings" pitchFamily="2" charset="2"/>
        <a:buChar char="l"/>
        <a:defRPr sz="2400">
          <a:solidFill>
            <a:schemeClr val="tx1"/>
          </a:solidFill>
          <a:latin typeface="+mn-lt"/>
        </a:defRPr>
      </a:lvl2pPr>
      <a:lvl3pPr marL="987425" indent="-293688" algn="l" rtl="0" eaLnBrk="1" fontAlgn="base" hangingPunct="1">
        <a:spcBef>
          <a:spcPct val="0"/>
        </a:spcBef>
        <a:spcAft>
          <a:spcPct val="25000"/>
        </a:spcAft>
        <a:buClr>
          <a:schemeClr val="accent1"/>
        </a:buClr>
        <a:buSzPct val="50000"/>
        <a:buFont typeface="Wingdings" pitchFamily="2" charset="2"/>
        <a:buChar char="l"/>
        <a:defRPr sz="2200">
          <a:solidFill>
            <a:schemeClr val="tx1"/>
          </a:solidFill>
          <a:latin typeface="+mn-lt"/>
        </a:defRPr>
      </a:lvl3pPr>
      <a:lvl4pPr marL="1281113" indent="-292100" algn="l" rtl="0" eaLnBrk="1" fontAlgn="base" hangingPunct="1">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hyperlink" Target="#_ftnref1"/><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hyperlink" Target="http://www.southernaidsstrategy.or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outhernaidscoalition.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2200" b="1" dirty="0" smtClean="0"/>
              <a:t/>
            </a:r>
            <a:br>
              <a:rPr lang="en-US" sz="2200" b="1" dirty="0" smtClean="0"/>
            </a:br>
            <a:r>
              <a:rPr lang="en-US" sz="2200" b="1" dirty="0"/>
              <a:t/>
            </a:r>
            <a:br>
              <a:rPr lang="en-US" sz="2200" b="1" dirty="0"/>
            </a:br>
            <a:r>
              <a:rPr lang="en-US" sz="4000" dirty="0"/>
              <a:t>HIV in </a:t>
            </a:r>
            <a:r>
              <a:rPr lang="en-US" sz="4000" dirty="0" smtClean="0"/>
              <a:t>Mississippi</a:t>
            </a:r>
            <a:r>
              <a:rPr lang="en-US" sz="4000" dirty="0"/>
              <a:t/>
            </a:r>
            <a:br>
              <a:rPr lang="en-US" sz="4000" dirty="0"/>
            </a:br>
            <a:r>
              <a:rPr lang="en-US" sz="4000" dirty="0"/>
              <a:t>The Numbers Don’t Lie: </a:t>
            </a:r>
            <a:br>
              <a:rPr lang="en-US" sz="4000" dirty="0"/>
            </a:br>
            <a:r>
              <a:rPr lang="en-US" sz="4000" dirty="0"/>
              <a:t>It’s Time to End Disparities</a:t>
            </a:r>
            <a:endParaRPr lang="en-US" sz="4000" b="1" dirty="0">
              <a:solidFill>
                <a:srgbClr val="FF0000"/>
              </a:solidFill>
            </a:endParaRPr>
          </a:p>
        </p:txBody>
      </p:sp>
      <p:sp>
        <p:nvSpPr>
          <p:cNvPr id="3" name="Subtitle 2"/>
          <p:cNvSpPr>
            <a:spLocks noGrp="1"/>
          </p:cNvSpPr>
          <p:nvPr>
            <p:ph type="subTitle" idx="1"/>
          </p:nvPr>
        </p:nvSpPr>
        <p:spPr>
          <a:xfrm>
            <a:off x="1447800" y="3248866"/>
            <a:ext cx="6400800" cy="1907334"/>
          </a:xfrm>
        </p:spPr>
        <p:txBody>
          <a:bodyPr>
            <a:normAutofit/>
          </a:bodyPr>
          <a:lstStyle/>
          <a:p>
            <a:r>
              <a:rPr lang="en-US" sz="1400" dirty="0" smtClean="0">
                <a:solidFill>
                  <a:schemeClr val="tx1"/>
                </a:solidFill>
              </a:rPr>
              <a:t>Carolyn </a:t>
            </a:r>
            <a:r>
              <a:rPr lang="en-US" sz="1400" dirty="0" smtClean="0">
                <a:solidFill>
                  <a:schemeClr val="tx1"/>
                </a:solidFill>
              </a:rPr>
              <a:t>McAllaster, Duke University School of Law</a:t>
            </a:r>
          </a:p>
          <a:p>
            <a:r>
              <a:rPr lang="en-US" sz="1400" dirty="0">
                <a:solidFill>
                  <a:schemeClr val="tx1"/>
                </a:solidFill>
              </a:rPr>
              <a:t>D</a:t>
            </a:r>
            <a:r>
              <a:rPr lang="en-US" sz="1400" dirty="0" smtClean="0">
                <a:solidFill>
                  <a:schemeClr val="tx1"/>
                </a:solidFill>
              </a:rPr>
              <a:t>irector: Southern HIV/AIDS Strategy Initiative (SASI)</a:t>
            </a:r>
          </a:p>
          <a:p>
            <a:r>
              <a:rPr lang="en-US" sz="1400" dirty="0" smtClean="0">
                <a:solidFill>
                  <a:schemeClr val="tx1"/>
                </a:solidFill>
              </a:rPr>
              <a:t>Nic Carlisle,</a:t>
            </a:r>
          </a:p>
          <a:p>
            <a:r>
              <a:rPr lang="en-US" sz="1400" dirty="0" smtClean="0">
                <a:solidFill>
                  <a:schemeClr val="tx1"/>
                </a:solidFill>
              </a:rPr>
              <a:t>Executive Director: Southern AIDS Coalition (SAC)</a:t>
            </a:r>
            <a:endParaRPr lang="en-US" sz="1400" dirty="0" smtClean="0">
              <a:solidFill>
                <a:schemeClr val="tx1"/>
              </a:solidFill>
            </a:endParaRPr>
          </a:p>
          <a:p>
            <a:pPr algn="l"/>
            <a:endParaRPr lang="en-US" sz="1400" dirty="0" smtClean="0">
              <a:solidFill>
                <a:schemeClr val="tx1"/>
              </a:solidFill>
            </a:endParaRPr>
          </a:p>
          <a:p>
            <a:pPr algn="l"/>
            <a:endParaRPr lang="en-US" sz="2000" dirty="0">
              <a:solidFill>
                <a:schemeClr val="tx1"/>
              </a:solidFill>
            </a:endParaRPr>
          </a:p>
        </p:txBody>
      </p:sp>
      <p:sp>
        <p:nvSpPr>
          <p:cNvPr id="6" name="Frame 5"/>
          <p:cNvSpPr/>
          <p:nvPr/>
        </p:nvSpPr>
        <p:spPr>
          <a:xfrm>
            <a:off x="0" y="0"/>
            <a:ext cx="9144000" cy="6858000"/>
          </a:xfrm>
          <a:prstGeom prst="fram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Half Frame 6"/>
          <p:cNvSpPr/>
          <p:nvPr/>
        </p:nvSpPr>
        <p:spPr>
          <a:xfrm>
            <a:off x="0" y="0"/>
            <a:ext cx="1219200" cy="3048000"/>
          </a:xfrm>
          <a:prstGeom prst="halfFram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0295066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218013"/>
            <a:ext cx="8042276" cy="613259"/>
          </a:xfrm>
        </p:spPr>
        <p:txBody>
          <a:bodyPr>
            <a:normAutofit/>
          </a:bodyPr>
          <a:lstStyle/>
          <a:p>
            <a:r>
              <a:rPr lang="en-US" sz="3200" dirty="0" smtClean="0"/>
              <a:t>HIV and AIDS Statistics in Mississippi</a:t>
            </a:r>
            <a:endParaRPr lang="en-US" sz="3200" dirty="0"/>
          </a:p>
        </p:txBody>
      </p:sp>
      <p:sp>
        <p:nvSpPr>
          <p:cNvPr id="3" name="Content Placeholder 2"/>
          <p:cNvSpPr>
            <a:spLocks noGrp="1"/>
          </p:cNvSpPr>
          <p:nvPr>
            <p:ph idx="1"/>
          </p:nvPr>
        </p:nvSpPr>
        <p:spPr>
          <a:xfrm>
            <a:off x="212436" y="831272"/>
            <a:ext cx="8839200" cy="5389914"/>
          </a:xfrm>
        </p:spPr>
        <p:txBody>
          <a:bodyPr>
            <a:normAutofit/>
          </a:bodyPr>
          <a:lstStyle/>
          <a:p>
            <a:endParaRPr lang="en-US" dirty="0" smtClean="0"/>
          </a:p>
          <a:p>
            <a:r>
              <a:rPr lang="en-US" dirty="0" smtClean="0"/>
              <a:t>Mississippi ranked 8th</a:t>
            </a:r>
            <a:r>
              <a:rPr lang="en-US" dirty="0"/>
              <a:t> in the country in the rate of new HIV diagnoses in </a:t>
            </a:r>
            <a:r>
              <a:rPr lang="en-US" dirty="0" smtClean="0"/>
              <a:t>2014. </a:t>
            </a:r>
          </a:p>
          <a:p>
            <a:r>
              <a:rPr lang="en-US" dirty="0" smtClean="0"/>
              <a:t>Mississippi ranked 7</a:t>
            </a:r>
            <a:r>
              <a:rPr lang="en-US" baseline="30000" dirty="0" smtClean="0"/>
              <a:t>th</a:t>
            </a:r>
            <a:r>
              <a:rPr lang="en-US" dirty="0" smtClean="0"/>
              <a:t> in the country in the rate of deaths among people with HIV in 2013.</a:t>
            </a:r>
          </a:p>
          <a:p>
            <a:r>
              <a:rPr lang="en-US" dirty="0" smtClean="0"/>
              <a:t>Mississippi ranked 9</a:t>
            </a:r>
            <a:r>
              <a:rPr lang="en-US" baseline="30000" dirty="0" smtClean="0"/>
              <a:t>th</a:t>
            </a:r>
            <a:r>
              <a:rPr lang="en-US" dirty="0"/>
              <a:t> in the country in the rate of people living with HIV in 2013</a:t>
            </a:r>
            <a:r>
              <a:rPr lang="en-US" dirty="0" smtClean="0"/>
              <a:t>.</a:t>
            </a:r>
          </a:p>
          <a:p>
            <a:pPr marL="0" indent="0">
              <a:buNone/>
            </a:pPr>
            <a:endParaRPr lang="en-US" sz="1800" dirty="0" smtClean="0"/>
          </a:p>
          <a:p>
            <a:pPr marL="0" indent="0">
              <a:buNone/>
            </a:pPr>
            <a:r>
              <a:rPr lang="en-US" sz="1800" dirty="0" smtClean="0"/>
              <a:t>(</a:t>
            </a:r>
            <a:r>
              <a:rPr lang="en-US" sz="1800" dirty="0"/>
              <a:t>CDC Atlas </a:t>
            </a:r>
            <a:r>
              <a:rPr lang="en-US" sz="1800" dirty="0" smtClean="0"/>
              <a:t>Data, </a:t>
            </a:r>
            <a:r>
              <a:rPr lang="en-US" sz="1800" dirty="0"/>
              <a:t>http://www.cdc.gov/nchhstp/atlas</a:t>
            </a:r>
            <a:r>
              <a:rPr lang="en-US" sz="1800" dirty="0" smtClean="0"/>
              <a:t>/) </a:t>
            </a:r>
            <a:endParaRPr lang="en-US" sz="1800" dirty="0"/>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21186"/>
            <a:ext cx="2311456" cy="63681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27987379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bwMode="auto"/>
        <p:txBody>
          <a:bodyPr wrap="square" numCol="1" anchorCtr="0" compatLnSpc="1">
            <a:prstTxWarp prst="textNoShape">
              <a:avLst/>
            </a:prstTxWarp>
          </a:bodyPr>
          <a:lstStyle/>
          <a:p>
            <a:pPr algn="ctr" eaLnBrk="1" hangingPunct="1"/>
            <a:r>
              <a:rPr lang="en-US" sz="2900" dirty="0" smtClean="0"/>
              <a:t>SASI Analysis of CDC</a:t>
            </a:r>
            <a:r>
              <a:rPr lang="ja-JP" altLang="en-US" sz="2900" dirty="0" smtClean="0"/>
              <a:t>’</a:t>
            </a:r>
            <a:r>
              <a:rPr lang="en-US" altLang="ja-JP" sz="2900" dirty="0" smtClean="0"/>
              <a:t>s recent FOA for direct CBO funding (PS15-1502)</a:t>
            </a:r>
            <a:endParaRPr lang="en-US" sz="2900" dirty="0" smtClean="0"/>
          </a:p>
        </p:txBody>
      </p:sp>
      <p:sp>
        <p:nvSpPr>
          <p:cNvPr id="53251" name="Content Placeholder 2"/>
          <p:cNvSpPr>
            <a:spLocks noGrp="1"/>
          </p:cNvSpPr>
          <p:nvPr>
            <p:ph idx="1"/>
          </p:nvPr>
        </p:nvSpPr>
        <p:spPr>
          <a:xfrm>
            <a:off x="858838" y="2133600"/>
            <a:ext cx="7999412" cy="3992563"/>
          </a:xfrm>
        </p:spPr>
        <p:txBody>
          <a:bodyPr/>
          <a:lstStyle/>
          <a:p>
            <a:pPr marL="457200" indent="-457200" eaLnBrk="1" hangingPunct="1">
              <a:buFont typeface="Wingdings" panose="05000000000000000000" pitchFamily="2" charset="2"/>
              <a:buChar char="ü"/>
            </a:pPr>
            <a:r>
              <a:rPr lang="en-US" b="1" dirty="0" smtClean="0"/>
              <a:t>PS15-1502</a:t>
            </a:r>
            <a:r>
              <a:rPr lang="en-US" dirty="0" smtClean="0"/>
              <a:t>—CDC funding designed to reach areas with greatest need for HIV prevention services.</a:t>
            </a:r>
          </a:p>
          <a:p>
            <a:pPr marL="0" indent="0" eaLnBrk="1" hangingPunct="1"/>
            <a:endParaRPr lang="en-US" dirty="0" smtClean="0"/>
          </a:p>
          <a:p>
            <a:pPr marL="457200" indent="-457200" eaLnBrk="1" hangingPunct="1">
              <a:buFont typeface="Wingdings" panose="05000000000000000000" pitchFamily="2" charset="2"/>
              <a:buChar char="ü"/>
            </a:pPr>
            <a:r>
              <a:rPr lang="en-US" b="1" dirty="0" smtClean="0"/>
              <a:t>Restricts eligibility </a:t>
            </a:r>
            <a:r>
              <a:rPr lang="en-US" dirty="0" smtClean="0"/>
              <a:t>for direct funding to community based organizations (CBOs) to those located in </a:t>
            </a:r>
            <a:r>
              <a:rPr lang="en-US" b="1" dirty="0" smtClean="0"/>
              <a:t>designated metropolitan statistical areas</a:t>
            </a:r>
            <a:r>
              <a:rPr lang="en-US" dirty="0" smtClean="0"/>
              <a:t>—CBOs </a:t>
            </a:r>
            <a:r>
              <a:rPr lang="en-US" b="1" u="sng" dirty="0" smtClean="0"/>
              <a:t>outside those areas </a:t>
            </a:r>
            <a:r>
              <a:rPr lang="en-US" dirty="0" smtClean="0"/>
              <a:t>are </a:t>
            </a:r>
            <a:r>
              <a:rPr lang="en-US" b="1" u="sng" dirty="0" smtClean="0"/>
              <a:t>not eligible </a:t>
            </a:r>
            <a:r>
              <a:rPr lang="en-US" dirty="0" smtClean="0"/>
              <a:t>to apply for funding.</a:t>
            </a:r>
          </a:p>
        </p:txBody>
      </p:sp>
      <p:pic>
        <p:nvPicPr>
          <p:cNvPr id="53252" name="Picture 2" descr="http://southernaids.files.wordpress.com/2011/11/sasi1nobrake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08" y="6221413"/>
            <a:ext cx="231140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a:stretch>
            <a:fillRect/>
          </a:stretch>
        </p:blipFill>
        <p:spPr>
          <a:xfrm>
            <a:off x="7596554" y="5239300"/>
            <a:ext cx="1547446" cy="1547446"/>
          </a:xfrm>
          <a:prstGeom prst="rect">
            <a:avLst/>
          </a:prstGeom>
        </p:spPr>
      </p:pic>
    </p:spTree>
    <p:extLst>
      <p:ext uri="{BB962C8B-B14F-4D97-AF65-F5344CB8AC3E}">
        <p14:creationId xmlns:p14="http://schemas.microsoft.com/office/powerpoint/2010/main" val="24380776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bwMode="auto"/>
        <p:txBody>
          <a:bodyPr wrap="square" numCol="1" anchorCtr="0" compatLnSpc="1">
            <a:prstTxWarp prst="textNoShape">
              <a:avLst/>
            </a:prstTxWarp>
            <a:normAutofit fontScale="90000"/>
          </a:bodyPr>
          <a:lstStyle/>
          <a:p>
            <a:pPr algn="ctr" eaLnBrk="1" hangingPunct="1">
              <a:defRPr/>
            </a:pPr>
            <a:r>
              <a:rPr lang="en-US" sz="3200">
                <a:ea typeface="MS PGothic" charset="0"/>
              </a:rPr>
              <a:t>SASI Analysis of % of PLWHA Living Outside an MSA eligible for CBO Funding from CDC</a:t>
            </a:r>
          </a:p>
        </p:txBody>
      </p:sp>
      <p:sp>
        <p:nvSpPr>
          <p:cNvPr id="54275" name="Content Placeholder 2"/>
          <p:cNvSpPr>
            <a:spLocks noGrp="1"/>
          </p:cNvSpPr>
          <p:nvPr>
            <p:ph idx="1"/>
          </p:nvPr>
        </p:nvSpPr>
        <p:spPr>
          <a:xfrm>
            <a:off x="858838" y="2133600"/>
            <a:ext cx="7999412" cy="3992563"/>
          </a:xfrm>
        </p:spPr>
        <p:txBody>
          <a:bodyPr/>
          <a:lstStyle/>
          <a:p>
            <a:pPr eaLnBrk="1" hangingPunct="1"/>
            <a:endParaRPr lang="en-US" smtClean="0"/>
          </a:p>
          <a:p>
            <a:pPr eaLnBrk="1" hangingPunct="1"/>
            <a:endParaRPr lang="en-US" smtClean="0"/>
          </a:p>
        </p:txBody>
      </p:sp>
      <p:pic>
        <p:nvPicPr>
          <p:cNvPr id="54276" name="Picture 2" descr="http://southernaids.files.wordpress.com/2011/11/sasi1nobrake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099176"/>
            <a:ext cx="231140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
          <p:cNvGrpSpPr/>
          <p:nvPr/>
        </p:nvGrpSpPr>
        <p:grpSpPr>
          <a:xfrm>
            <a:off x="1371600" y="1866104"/>
            <a:ext cx="6224907" cy="4527554"/>
            <a:chOff x="3333491" y="3539581"/>
            <a:chExt cx="4629087" cy="3361818"/>
          </a:xfrm>
        </p:grpSpPr>
        <p:grpSp>
          <p:nvGrpSpPr>
            <p:cNvPr id="7" name="Group 6"/>
            <p:cNvGrpSpPr/>
            <p:nvPr/>
          </p:nvGrpSpPr>
          <p:grpSpPr>
            <a:xfrm>
              <a:off x="3333491" y="3539581"/>
              <a:ext cx="4629087" cy="2430852"/>
              <a:chOff x="4631148" y="5706842"/>
              <a:chExt cx="8025460" cy="3944911"/>
            </a:xfrm>
          </p:grpSpPr>
          <p:sp>
            <p:nvSpPr>
              <p:cNvPr id="26" name="Freeform 25"/>
              <p:cNvSpPr/>
              <p:nvPr/>
            </p:nvSpPr>
            <p:spPr>
              <a:xfrm>
                <a:off x="10184761" y="6521005"/>
                <a:ext cx="1366799" cy="1419900"/>
              </a:xfrm>
              <a:custGeom>
                <a:avLst/>
                <a:gdLst/>
                <a:ahLst/>
                <a:cxnLst/>
                <a:rect l="0" t="0" r="0" b="0"/>
                <a:pathLst>
                  <a:path w="120000" h="120000" extrusionOk="0">
                    <a:moveTo>
                      <a:pt x="0" y="6150"/>
                    </a:moveTo>
                    <a:lnTo>
                      <a:pt x="28317" y="3491"/>
                    </a:lnTo>
                    <a:lnTo>
                      <a:pt x="44202" y="1496"/>
                    </a:lnTo>
                    <a:lnTo>
                      <a:pt x="51971" y="0"/>
                    </a:lnTo>
                    <a:lnTo>
                      <a:pt x="55079" y="0"/>
                    </a:lnTo>
                    <a:lnTo>
                      <a:pt x="55252" y="2327"/>
                    </a:lnTo>
                    <a:lnTo>
                      <a:pt x="52316" y="3823"/>
                    </a:lnTo>
                    <a:lnTo>
                      <a:pt x="50935" y="6150"/>
                    </a:lnTo>
                    <a:lnTo>
                      <a:pt x="51453" y="8975"/>
                    </a:lnTo>
                    <a:lnTo>
                      <a:pt x="55597" y="10305"/>
                    </a:lnTo>
                    <a:lnTo>
                      <a:pt x="57841" y="12299"/>
                    </a:lnTo>
                    <a:lnTo>
                      <a:pt x="63194" y="12798"/>
                    </a:lnTo>
                    <a:lnTo>
                      <a:pt x="66302" y="18117"/>
                    </a:lnTo>
                    <a:lnTo>
                      <a:pt x="69065" y="22438"/>
                    </a:lnTo>
                    <a:lnTo>
                      <a:pt x="73381" y="26759"/>
                    </a:lnTo>
                    <a:lnTo>
                      <a:pt x="78906" y="28920"/>
                    </a:lnTo>
                    <a:lnTo>
                      <a:pt x="81324" y="31911"/>
                    </a:lnTo>
                    <a:lnTo>
                      <a:pt x="84777" y="35070"/>
                    </a:lnTo>
                    <a:lnTo>
                      <a:pt x="88403" y="36898"/>
                    </a:lnTo>
                    <a:lnTo>
                      <a:pt x="90475" y="42050"/>
                    </a:lnTo>
                    <a:lnTo>
                      <a:pt x="94274" y="44543"/>
                    </a:lnTo>
                    <a:lnTo>
                      <a:pt x="99108" y="46372"/>
                    </a:lnTo>
                    <a:lnTo>
                      <a:pt x="102907" y="53020"/>
                    </a:lnTo>
                    <a:lnTo>
                      <a:pt x="104115" y="57175"/>
                    </a:lnTo>
                    <a:lnTo>
                      <a:pt x="105842" y="59169"/>
                    </a:lnTo>
                    <a:lnTo>
                      <a:pt x="109640" y="60499"/>
                    </a:lnTo>
                    <a:lnTo>
                      <a:pt x="111540" y="65984"/>
                    </a:lnTo>
                    <a:lnTo>
                      <a:pt x="112231" y="69474"/>
                    </a:lnTo>
                    <a:lnTo>
                      <a:pt x="115856" y="71136"/>
                    </a:lnTo>
                    <a:lnTo>
                      <a:pt x="119137" y="71302"/>
                    </a:lnTo>
                    <a:lnTo>
                      <a:pt x="120000" y="73297"/>
                    </a:lnTo>
                    <a:lnTo>
                      <a:pt x="117756" y="76454"/>
                    </a:lnTo>
                    <a:lnTo>
                      <a:pt x="114475" y="80443"/>
                    </a:lnTo>
                    <a:lnTo>
                      <a:pt x="114993" y="83102"/>
                    </a:lnTo>
                    <a:lnTo>
                      <a:pt x="113784" y="85264"/>
                    </a:lnTo>
                    <a:lnTo>
                      <a:pt x="112748" y="90582"/>
                    </a:lnTo>
                    <a:lnTo>
                      <a:pt x="111195" y="98560"/>
                    </a:lnTo>
                    <a:lnTo>
                      <a:pt x="110331" y="101552"/>
                    </a:lnTo>
                    <a:lnTo>
                      <a:pt x="111195" y="106538"/>
                    </a:lnTo>
                    <a:lnTo>
                      <a:pt x="111367" y="109030"/>
                    </a:lnTo>
                    <a:lnTo>
                      <a:pt x="105496" y="109030"/>
                    </a:lnTo>
                    <a:lnTo>
                      <a:pt x="99799" y="107368"/>
                    </a:lnTo>
                    <a:lnTo>
                      <a:pt x="96346" y="108698"/>
                    </a:lnTo>
                    <a:lnTo>
                      <a:pt x="96346" y="111690"/>
                    </a:lnTo>
                    <a:lnTo>
                      <a:pt x="98590" y="113851"/>
                    </a:lnTo>
                    <a:lnTo>
                      <a:pt x="98418" y="120000"/>
                    </a:lnTo>
                    <a:lnTo>
                      <a:pt x="94619" y="120000"/>
                    </a:lnTo>
                    <a:lnTo>
                      <a:pt x="93755" y="114848"/>
                    </a:lnTo>
                    <a:lnTo>
                      <a:pt x="41957" y="118505"/>
                    </a:lnTo>
                    <a:lnTo>
                      <a:pt x="30215" y="118505"/>
                    </a:lnTo>
                    <a:lnTo>
                      <a:pt x="26072" y="112854"/>
                    </a:lnTo>
                    <a:lnTo>
                      <a:pt x="24863" y="108698"/>
                    </a:lnTo>
                    <a:lnTo>
                      <a:pt x="21928" y="106704"/>
                    </a:lnTo>
                    <a:lnTo>
                      <a:pt x="22791" y="100887"/>
                    </a:lnTo>
                    <a:lnTo>
                      <a:pt x="22791" y="95568"/>
                    </a:lnTo>
                    <a:lnTo>
                      <a:pt x="20546" y="91413"/>
                    </a:lnTo>
                    <a:lnTo>
                      <a:pt x="21065" y="83602"/>
                    </a:lnTo>
                    <a:lnTo>
                      <a:pt x="24000" y="79114"/>
                    </a:lnTo>
                    <a:lnTo>
                      <a:pt x="23482" y="76122"/>
                    </a:lnTo>
                    <a:lnTo>
                      <a:pt x="20892" y="76122"/>
                    </a:lnTo>
                    <a:lnTo>
                      <a:pt x="21237" y="71801"/>
                    </a:lnTo>
                    <a:lnTo>
                      <a:pt x="18474" y="68643"/>
                    </a:lnTo>
                    <a:lnTo>
                      <a:pt x="15540" y="62660"/>
                    </a:lnTo>
                    <a:lnTo>
                      <a:pt x="12777" y="52188"/>
                    </a:lnTo>
                    <a:lnTo>
                      <a:pt x="10187" y="45707"/>
                    </a:lnTo>
                    <a:lnTo>
                      <a:pt x="8805" y="38892"/>
                    </a:lnTo>
                    <a:lnTo>
                      <a:pt x="5871" y="28255"/>
                    </a:lnTo>
                    <a:lnTo>
                      <a:pt x="1381" y="13131"/>
                    </a:lnTo>
                    <a:lnTo>
                      <a:pt x="172" y="11634"/>
                    </a:lnTo>
                    <a:close/>
                  </a:path>
                </a:pathLst>
              </a:custGeom>
              <a:solidFill>
                <a:srgbClr val="DD7E6B"/>
              </a:solidFill>
              <a:ln w="9525" cap="flat" cmpd="sng">
                <a:solidFill>
                  <a:srgbClr val="FFFFFF"/>
                </a:solidFill>
                <a:prstDash val="solid"/>
                <a:round/>
                <a:headEnd type="none" w="med" len="med"/>
                <a:tailEnd type="none" w="med" len="med"/>
              </a:ln>
            </p:spPr>
            <p:txBody>
              <a:bodyPr lIns="91425" tIns="91425" rIns="91425" bIns="91425" anchor="ctr"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7" name="Freeform 26"/>
              <p:cNvSpPr/>
              <p:nvPr/>
            </p:nvSpPr>
            <p:spPr>
              <a:xfrm>
                <a:off x="9512192" y="6595735"/>
                <a:ext cx="963600" cy="1575299"/>
              </a:xfrm>
              <a:custGeom>
                <a:avLst/>
                <a:gdLst/>
                <a:ahLst/>
                <a:cxnLst/>
                <a:rect l="0" t="0" r="0" b="0"/>
                <a:pathLst>
                  <a:path w="120000" h="120000" extrusionOk="0">
                    <a:moveTo>
                      <a:pt x="7101" y="116405"/>
                    </a:moveTo>
                    <a:lnTo>
                      <a:pt x="12245" y="116554"/>
                    </a:lnTo>
                    <a:lnTo>
                      <a:pt x="14204" y="117603"/>
                    </a:lnTo>
                    <a:lnTo>
                      <a:pt x="17387" y="112659"/>
                    </a:lnTo>
                    <a:lnTo>
                      <a:pt x="18612" y="109063"/>
                    </a:lnTo>
                    <a:lnTo>
                      <a:pt x="22775" y="109513"/>
                    </a:lnTo>
                    <a:lnTo>
                      <a:pt x="27429" y="114906"/>
                    </a:lnTo>
                    <a:lnTo>
                      <a:pt x="29142" y="117752"/>
                    </a:lnTo>
                    <a:lnTo>
                      <a:pt x="23510" y="120000"/>
                    </a:lnTo>
                    <a:lnTo>
                      <a:pt x="29632" y="119850"/>
                    </a:lnTo>
                    <a:lnTo>
                      <a:pt x="40408" y="117453"/>
                    </a:lnTo>
                    <a:lnTo>
                      <a:pt x="40408" y="108164"/>
                    </a:lnTo>
                    <a:lnTo>
                      <a:pt x="32571" y="104869"/>
                    </a:lnTo>
                    <a:lnTo>
                      <a:pt x="32571" y="100973"/>
                    </a:lnTo>
                    <a:lnTo>
                      <a:pt x="103347" y="96030"/>
                    </a:lnTo>
                    <a:lnTo>
                      <a:pt x="120000" y="95880"/>
                    </a:lnTo>
                    <a:lnTo>
                      <a:pt x="118775" y="92284"/>
                    </a:lnTo>
                    <a:lnTo>
                      <a:pt x="114612" y="90487"/>
                    </a:lnTo>
                    <a:lnTo>
                      <a:pt x="116082" y="85244"/>
                    </a:lnTo>
                    <a:lnTo>
                      <a:pt x="115836" y="80749"/>
                    </a:lnTo>
                    <a:lnTo>
                      <a:pt x="112897" y="76554"/>
                    </a:lnTo>
                    <a:lnTo>
                      <a:pt x="113633" y="69963"/>
                    </a:lnTo>
                    <a:lnTo>
                      <a:pt x="117551" y="65618"/>
                    </a:lnTo>
                    <a:lnTo>
                      <a:pt x="116816" y="62921"/>
                    </a:lnTo>
                    <a:lnTo>
                      <a:pt x="113387" y="62921"/>
                    </a:lnTo>
                    <a:lnTo>
                      <a:pt x="113633" y="59026"/>
                    </a:lnTo>
                    <a:lnTo>
                      <a:pt x="109469" y="56030"/>
                    </a:lnTo>
                    <a:lnTo>
                      <a:pt x="105550" y="50637"/>
                    </a:lnTo>
                    <a:lnTo>
                      <a:pt x="101388" y="40749"/>
                    </a:lnTo>
                    <a:lnTo>
                      <a:pt x="98203" y="35655"/>
                    </a:lnTo>
                    <a:lnTo>
                      <a:pt x="96000" y="28914"/>
                    </a:lnTo>
                    <a:lnTo>
                      <a:pt x="92571" y="20974"/>
                    </a:lnTo>
                    <a:lnTo>
                      <a:pt x="87673" y="10786"/>
                    </a:lnTo>
                    <a:lnTo>
                      <a:pt x="85714" y="6292"/>
                    </a:lnTo>
                    <a:lnTo>
                      <a:pt x="83755" y="4944"/>
                    </a:lnTo>
                    <a:lnTo>
                      <a:pt x="83510" y="0"/>
                    </a:lnTo>
                    <a:lnTo>
                      <a:pt x="0" y="4645"/>
                    </a:lnTo>
                    <a:lnTo>
                      <a:pt x="2449" y="7341"/>
                    </a:lnTo>
                    <a:lnTo>
                      <a:pt x="490" y="56180"/>
                    </a:lnTo>
                    <a:lnTo>
                      <a:pt x="244" y="70862"/>
                    </a:lnTo>
                    <a:lnTo>
                      <a:pt x="980" y="82996"/>
                    </a:lnTo>
                    <a:lnTo>
                      <a:pt x="3429" y="94681"/>
                    </a:lnTo>
                    <a:lnTo>
                      <a:pt x="3918" y="99775"/>
                    </a:lnTo>
                    <a:lnTo>
                      <a:pt x="6122" y="103820"/>
                    </a:lnTo>
                    <a:close/>
                  </a:path>
                </a:pathLst>
              </a:custGeom>
              <a:solidFill>
                <a:srgbClr val="A61C00"/>
              </a:solidFill>
              <a:ln w="9525" cap="flat" cmpd="sng">
                <a:solidFill>
                  <a:srgbClr val="FFFFFF"/>
                </a:solidFill>
                <a:prstDash val="solid"/>
                <a:round/>
                <a:headEnd type="none" w="med" len="med"/>
                <a:tailEnd type="none" w="med" len="med"/>
              </a:ln>
            </p:spPr>
            <p:txBody>
              <a:bodyPr lIns="91425" tIns="91425" rIns="91425" bIns="91425" anchor="ctr"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8" name="Freeform 27"/>
              <p:cNvSpPr/>
              <p:nvPr/>
            </p:nvSpPr>
            <p:spPr>
              <a:xfrm>
                <a:off x="4631148" y="6194553"/>
                <a:ext cx="3520200" cy="3457200"/>
              </a:xfrm>
              <a:custGeom>
                <a:avLst/>
                <a:gdLst/>
                <a:ahLst/>
                <a:cxnLst/>
                <a:rect l="0" t="0" r="0" b="0"/>
                <a:pathLst>
                  <a:path w="120000" h="120000" extrusionOk="0">
                    <a:moveTo>
                      <a:pt x="36268" y="546"/>
                    </a:moveTo>
                    <a:lnTo>
                      <a:pt x="37207" y="0"/>
                    </a:lnTo>
                    <a:lnTo>
                      <a:pt x="53162" y="1092"/>
                    </a:lnTo>
                    <a:lnTo>
                      <a:pt x="62883" y="1365"/>
                    </a:lnTo>
                    <a:lnTo>
                      <a:pt x="62481" y="8737"/>
                    </a:lnTo>
                    <a:lnTo>
                      <a:pt x="62213" y="14539"/>
                    </a:lnTo>
                    <a:lnTo>
                      <a:pt x="62079" y="18157"/>
                    </a:lnTo>
                    <a:lnTo>
                      <a:pt x="61877" y="21501"/>
                    </a:lnTo>
                    <a:lnTo>
                      <a:pt x="62078" y="23002"/>
                    </a:lnTo>
                    <a:lnTo>
                      <a:pt x="62749" y="23550"/>
                    </a:lnTo>
                    <a:lnTo>
                      <a:pt x="63620" y="24232"/>
                    </a:lnTo>
                    <a:lnTo>
                      <a:pt x="64492" y="25189"/>
                    </a:lnTo>
                    <a:lnTo>
                      <a:pt x="65497" y="25255"/>
                    </a:lnTo>
                    <a:lnTo>
                      <a:pt x="65899" y="24437"/>
                    </a:lnTo>
                    <a:lnTo>
                      <a:pt x="66905" y="25255"/>
                    </a:lnTo>
                    <a:lnTo>
                      <a:pt x="67642" y="24640"/>
                    </a:lnTo>
                    <a:lnTo>
                      <a:pt x="68715" y="24913"/>
                    </a:lnTo>
                    <a:lnTo>
                      <a:pt x="68782" y="26007"/>
                    </a:lnTo>
                    <a:lnTo>
                      <a:pt x="69050" y="27030"/>
                    </a:lnTo>
                    <a:lnTo>
                      <a:pt x="70793" y="27099"/>
                    </a:lnTo>
                    <a:lnTo>
                      <a:pt x="72201" y="28121"/>
                    </a:lnTo>
                    <a:lnTo>
                      <a:pt x="74279" y="28191"/>
                    </a:lnTo>
                    <a:lnTo>
                      <a:pt x="75486" y="29010"/>
                    </a:lnTo>
                    <a:lnTo>
                      <a:pt x="76223" y="27917"/>
                    </a:lnTo>
                    <a:lnTo>
                      <a:pt x="77028" y="28464"/>
                    </a:lnTo>
                    <a:lnTo>
                      <a:pt x="78503" y="28532"/>
                    </a:lnTo>
                    <a:lnTo>
                      <a:pt x="78503" y="29760"/>
                    </a:lnTo>
                    <a:lnTo>
                      <a:pt x="79977" y="29965"/>
                    </a:lnTo>
                    <a:lnTo>
                      <a:pt x="79911" y="31330"/>
                    </a:lnTo>
                    <a:lnTo>
                      <a:pt x="81184" y="31468"/>
                    </a:lnTo>
                    <a:lnTo>
                      <a:pt x="82123" y="30237"/>
                    </a:lnTo>
                    <a:lnTo>
                      <a:pt x="82994" y="30989"/>
                    </a:lnTo>
                    <a:lnTo>
                      <a:pt x="84134" y="30989"/>
                    </a:lnTo>
                    <a:lnTo>
                      <a:pt x="84335" y="31876"/>
                    </a:lnTo>
                    <a:lnTo>
                      <a:pt x="86480" y="33037"/>
                    </a:lnTo>
                    <a:lnTo>
                      <a:pt x="87687" y="33037"/>
                    </a:lnTo>
                    <a:lnTo>
                      <a:pt x="89028" y="30171"/>
                    </a:lnTo>
                    <a:lnTo>
                      <a:pt x="90033" y="31809"/>
                    </a:lnTo>
                    <a:lnTo>
                      <a:pt x="91844" y="31809"/>
                    </a:lnTo>
                    <a:lnTo>
                      <a:pt x="93117" y="32560"/>
                    </a:lnTo>
                    <a:lnTo>
                      <a:pt x="94324" y="32968"/>
                    </a:lnTo>
                    <a:lnTo>
                      <a:pt x="95598" y="32968"/>
                    </a:lnTo>
                    <a:lnTo>
                      <a:pt x="96268" y="31534"/>
                    </a:lnTo>
                    <a:lnTo>
                      <a:pt x="97743" y="31468"/>
                    </a:lnTo>
                    <a:lnTo>
                      <a:pt x="100022" y="31398"/>
                    </a:lnTo>
                    <a:lnTo>
                      <a:pt x="101162" y="30443"/>
                    </a:lnTo>
                    <a:lnTo>
                      <a:pt x="101899" y="31468"/>
                    </a:lnTo>
                    <a:lnTo>
                      <a:pt x="103777" y="31468"/>
                    </a:lnTo>
                    <a:lnTo>
                      <a:pt x="104179" y="30375"/>
                    </a:lnTo>
                    <a:lnTo>
                      <a:pt x="105385" y="30716"/>
                    </a:lnTo>
                    <a:lnTo>
                      <a:pt x="106391" y="32286"/>
                    </a:lnTo>
                    <a:lnTo>
                      <a:pt x="107665" y="33037"/>
                    </a:lnTo>
                    <a:lnTo>
                      <a:pt x="108804" y="33037"/>
                    </a:lnTo>
                    <a:lnTo>
                      <a:pt x="110011" y="33653"/>
                    </a:lnTo>
                    <a:lnTo>
                      <a:pt x="111821" y="34948"/>
                    </a:lnTo>
                    <a:lnTo>
                      <a:pt x="113229" y="34471"/>
                    </a:lnTo>
                    <a:lnTo>
                      <a:pt x="114771" y="34606"/>
                    </a:lnTo>
                    <a:lnTo>
                      <a:pt x="115106" y="35427"/>
                    </a:lnTo>
                    <a:lnTo>
                      <a:pt x="115039" y="41842"/>
                    </a:lnTo>
                    <a:lnTo>
                      <a:pt x="115508" y="52011"/>
                    </a:lnTo>
                    <a:lnTo>
                      <a:pt x="117117" y="53922"/>
                    </a:lnTo>
                    <a:lnTo>
                      <a:pt x="117385" y="56379"/>
                    </a:lnTo>
                    <a:lnTo>
                      <a:pt x="118793" y="58427"/>
                    </a:lnTo>
                    <a:lnTo>
                      <a:pt x="119598" y="59315"/>
                    </a:lnTo>
                    <a:lnTo>
                      <a:pt x="119665" y="61089"/>
                    </a:lnTo>
                    <a:lnTo>
                      <a:pt x="120000" y="65185"/>
                    </a:lnTo>
                    <a:lnTo>
                      <a:pt x="118458" y="68324"/>
                    </a:lnTo>
                    <a:lnTo>
                      <a:pt x="118994" y="69281"/>
                    </a:lnTo>
                    <a:lnTo>
                      <a:pt x="118592" y="74261"/>
                    </a:lnTo>
                    <a:lnTo>
                      <a:pt x="117721" y="75423"/>
                    </a:lnTo>
                    <a:lnTo>
                      <a:pt x="117788" y="77675"/>
                    </a:lnTo>
                    <a:lnTo>
                      <a:pt x="116179" y="77675"/>
                    </a:lnTo>
                    <a:lnTo>
                      <a:pt x="109609" y="80681"/>
                    </a:lnTo>
                    <a:lnTo>
                      <a:pt x="109743" y="81773"/>
                    </a:lnTo>
                    <a:lnTo>
                      <a:pt x="107329" y="83206"/>
                    </a:lnTo>
                    <a:lnTo>
                      <a:pt x="105720" y="84434"/>
                    </a:lnTo>
                    <a:lnTo>
                      <a:pt x="103307" y="86684"/>
                    </a:lnTo>
                    <a:lnTo>
                      <a:pt x="97877" y="89756"/>
                    </a:lnTo>
                    <a:lnTo>
                      <a:pt x="95330" y="90918"/>
                    </a:lnTo>
                    <a:lnTo>
                      <a:pt x="92648" y="93238"/>
                    </a:lnTo>
                    <a:lnTo>
                      <a:pt x="89631" y="95151"/>
                    </a:lnTo>
                    <a:lnTo>
                      <a:pt x="88961" y="96311"/>
                    </a:lnTo>
                    <a:lnTo>
                      <a:pt x="87151" y="98085"/>
                    </a:lnTo>
                    <a:lnTo>
                      <a:pt x="86547" y="99450"/>
                    </a:lnTo>
                    <a:lnTo>
                      <a:pt x="84938" y="102316"/>
                    </a:lnTo>
                    <a:lnTo>
                      <a:pt x="83732" y="104568"/>
                    </a:lnTo>
                    <a:lnTo>
                      <a:pt x="82794" y="109077"/>
                    </a:lnTo>
                    <a:lnTo>
                      <a:pt x="83464" y="112080"/>
                    </a:lnTo>
                    <a:lnTo>
                      <a:pt x="84537" y="117131"/>
                    </a:lnTo>
                    <a:lnTo>
                      <a:pt x="85475" y="118292"/>
                    </a:lnTo>
                    <a:lnTo>
                      <a:pt x="83598" y="120000"/>
                    </a:lnTo>
                    <a:lnTo>
                      <a:pt x="82123" y="119043"/>
                    </a:lnTo>
                    <a:lnTo>
                      <a:pt x="80984" y="117677"/>
                    </a:lnTo>
                    <a:lnTo>
                      <a:pt x="79509" y="117405"/>
                    </a:lnTo>
                    <a:lnTo>
                      <a:pt x="77297" y="117677"/>
                    </a:lnTo>
                    <a:lnTo>
                      <a:pt x="74682" y="116927"/>
                    </a:lnTo>
                    <a:lnTo>
                      <a:pt x="73945" y="115696"/>
                    </a:lnTo>
                    <a:lnTo>
                      <a:pt x="71933" y="115083"/>
                    </a:lnTo>
                    <a:lnTo>
                      <a:pt x="70392" y="114536"/>
                    </a:lnTo>
                    <a:lnTo>
                      <a:pt x="66906" y="113102"/>
                    </a:lnTo>
                    <a:lnTo>
                      <a:pt x="66302" y="111190"/>
                    </a:lnTo>
                    <a:lnTo>
                      <a:pt x="65765" y="108459"/>
                    </a:lnTo>
                    <a:lnTo>
                      <a:pt x="64760" y="107504"/>
                    </a:lnTo>
                    <a:lnTo>
                      <a:pt x="63888" y="106207"/>
                    </a:lnTo>
                    <a:lnTo>
                      <a:pt x="64290" y="104637"/>
                    </a:lnTo>
                    <a:lnTo>
                      <a:pt x="63285" y="103272"/>
                    </a:lnTo>
                    <a:lnTo>
                      <a:pt x="64022" y="101498"/>
                    </a:lnTo>
                    <a:lnTo>
                      <a:pt x="63553" y="99996"/>
                    </a:lnTo>
                    <a:lnTo>
                      <a:pt x="62011" y="99654"/>
                    </a:lnTo>
                    <a:lnTo>
                      <a:pt x="60134" y="97675"/>
                    </a:lnTo>
                    <a:lnTo>
                      <a:pt x="58123" y="93649"/>
                    </a:lnTo>
                    <a:lnTo>
                      <a:pt x="56782" y="92966"/>
                    </a:lnTo>
                    <a:lnTo>
                      <a:pt x="55911" y="91463"/>
                    </a:lnTo>
                    <a:lnTo>
                      <a:pt x="53564" y="85116"/>
                    </a:lnTo>
                    <a:lnTo>
                      <a:pt x="53296" y="83137"/>
                    </a:lnTo>
                    <a:lnTo>
                      <a:pt x="48670" y="78019"/>
                    </a:lnTo>
                    <a:lnTo>
                      <a:pt x="46525" y="75423"/>
                    </a:lnTo>
                    <a:lnTo>
                      <a:pt x="42972" y="75082"/>
                    </a:lnTo>
                    <a:lnTo>
                      <a:pt x="39888" y="74672"/>
                    </a:lnTo>
                    <a:lnTo>
                      <a:pt x="38078" y="73512"/>
                    </a:lnTo>
                    <a:lnTo>
                      <a:pt x="36335" y="74467"/>
                    </a:lnTo>
                    <a:lnTo>
                      <a:pt x="34324" y="75286"/>
                    </a:lnTo>
                    <a:lnTo>
                      <a:pt x="33184" y="77266"/>
                    </a:lnTo>
                    <a:lnTo>
                      <a:pt x="32447" y="79245"/>
                    </a:lnTo>
                    <a:lnTo>
                      <a:pt x="31106" y="81293"/>
                    </a:lnTo>
                    <a:lnTo>
                      <a:pt x="29296" y="83342"/>
                    </a:lnTo>
                    <a:lnTo>
                      <a:pt x="26816" y="81977"/>
                    </a:lnTo>
                    <a:lnTo>
                      <a:pt x="24402" y="80681"/>
                    </a:lnTo>
                    <a:lnTo>
                      <a:pt x="23799" y="79383"/>
                    </a:lnTo>
                    <a:lnTo>
                      <a:pt x="21855" y="78906"/>
                    </a:lnTo>
                    <a:lnTo>
                      <a:pt x="16961" y="74126"/>
                    </a:lnTo>
                    <a:lnTo>
                      <a:pt x="16022" y="71534"/>
                    </a:lnTo>
                    <a:lnTo>
                      <a:pt x="16089" y="67711"/>
                    </a:lnTo>
                    <a:lnTo>
                      <a:pt x="14413" y="64162"/>
                    </a:lnTo>
                    <a:lnTo>
                      <a:pt x="12872" y="61840"/>
                    </a:lnTo>
                    <a:lnTo>
                      <a:pt x="10458" y="60679"/>
                    </a:lnTo>
                    <a:lnTo>
                      <a:pt x="7911" y="57744"/>
                    </a:lnTo>
                    <a:lnTo>
                      <a:pt x="5028" y="53719"/>
                    </a:lnTo>
                    <a:lnTo>
                      <a:pt x="3419" y="53103"/>
                    </a:lnTo>
                    <a:lnTo>
                      <a:pt x="3017" y="51467"/>
                    </a:lnTo>
                    <a:lnTo>
                      <a:pt x="2011" y="50033"/>
                    </a:lnTo>
                    <a:lnTo>
                      <a:pt x="871" y="49281"/>
                    </a:lnTo>
                    <a:lnTo>
                      <a:pt x="134" y="48463"/>
                    </a:lnTo>
                    <a:lnTo>
                      <a:pt x="0" y="47439"/>
                    </a:lnTo>
                    <a:lnTo>
                      <a:pt x="670" y="46825"/>
                    </a:lnTo>
                    <a:lnTo>
                      <a:pt x="2413" y="46757"/>
                    </a:lnTo>
                    <a:lnTo>
                      <a:pt x="15084" y="48325"/>
                    </a:lnTo>
                    <a:lnTo>
                      <a:pt x="32514" y="49486"/>
                    </a:lnTo>
                    <a:lnTo>
                      <a:pt x="32983" y="48804"/>
                    </a:lnTo>
                    <a:lnTo>
                      <a:pt x="33385" y="39316"/>
                    </a:lnTo>
                    <a:lnTo>
                      <a:pt x="34994" y="24232"/>
                    </a:lnTo>
                    <a:close/>
                  </a:path>
                </a:pathLst>
              </a:custGeom>
              <a:solidFill>
                <a:srgbClr val="DD7E6B"/>
              </a:solidFill>
              <a:ln w="9525" cap="flat" cmpd="sng">
                <a:solidFill>
                  <a:srgbClr val="FFFFFF"/>
                </a:solidFill>
                <a:prstDash val="solid"/>
                <a:round/>
                <a:headEnd type="none" w="med" len="med"/>
                <a:tailEnd type="none" w="med" len="med"/>
              </a:ln>
            </p:spPr>
            <p:txBody>
              <a:bodyPr lIns="91425" tIns="91425" rIns="91425" bIns="91425" anchor="ctr"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9" name="Freeform 28"/>
              <p:cNvSpPr/>
              <p:nvPr/>
            </p:nvSpPr>
            <p:spPr>
              <a:xfrm>
                <a:off x="9774722" y="7791331"/>
                <a:ext cx="2292899" cy="1748100"/>
              </a:xfrm>
              <a:custGeom>
                <a:avLst/>
                <a:gdLst/>
                <a:ahLst/>
                <a:cxnLst/>
                <a:rect l="0" t="0" r="0" b="0"/>
                <a:pathLst>
                  <a:path w="120000" h="120000" extrusionOk="0">
                    <a:moveTo>
                      <a:pt x="3191" y="23692"/>
                    </a:moveTo>
                    <a:lnTo>
                      <a:pt x="3191" y="15389"/>
                    </a:lnTo>
                    <a:lnTo>
                      <a:pt x="0" y="12420"/>
                    </a:lnTo>
                    <a:lnTo>
                      <a:pt x="0" y="8842"/>
                    </a:lnTo>
                    <a:lnTo>
                      <a:pt x="29948" y="4385"/>
                    </a:lnTo>
                    <a:lnTo>
                      <a:pt x="36996" y="4385"/>
                    </a:lnTo>
                    <a:lnTo>
                      <a:pt x="38129" y="7020"/>
                    </a:lnTo>
                    <a:lnTo>
                      <a:pt x="39364" y="9044"/>
                    </a:lnTo>
                    <a:lnTo>
                      <a:pt x="46156" y="9044"/>
                    </a:lnTo>
                    <a:lnTo>
                      <a:pt x="65760" y="7424"/>
                    </a:lnTo>
                    <a:lnTo>
                      <a:pt x="77338" y="6141"/>
                    </a:lnTo>
                    <a:lnTo>
                      <a:pt x="77801" y="10260"/>
                    </a:lnTo>
                    <a:lnTo>
                      <a:pt x="80117" y="10260"/>
                    </a:lnTo>
                    <a:lnTo>
                      <a:pt x="80117" y="5334"/>
                    </a:lnTo>
                    <a:lnTo>
                      <a:pt x="78881" y="3375"/>
                    </a:lnTo>
                    <a:lnTo>
                      <a:pt x="78881" y="1011"/>
                    </a:lnTo>
                    <a:lnTo>
                      <a:pt x="80836" y="0"/>
                    </a:lnTo>
                    <a:lnTo>
                      <a:pt x="84541" y="1283"/>
                    </a:lnTo>
                    <a:lnTo>
                      <a:pt x="87732" y="1283"/>
                    </a:lnTo>
                    <a:lnTo>
                      <a:pt x="89430" y="8775"/>
                    </a:lnTo>
                    <a:lnTo>
                      <a:pt x="91385" y="15321"/>
                    </a:lnTo>
                    <a:lnTo>
                      <a:pt x="93752" y="22678"/>
                    </a:lnTo>
                    <a:lnTo>
                      <a:pt x="96582" y="29024"/>
                    </a:lnTo>
                    <a:lnTo>
                      <a:pt x="98898" y="33814"/>
                    </a:lnTo>
                    <a:lnTo>
                      <a:pt x="101779" y="38135"/>
                    </a:lnTo>
                    <a:lnTo>
                      <a:pt x="104042" y="41779"/>
                    </a:lnTo>
                    <a:lnTo>
                      <a:pt x="105484" y="44007"/>
                    </a:lnTo>
                    <a:lnTo>
                      <a:pt x="106821" y="46503"/>
                    </a:lnTo>
                    <a:lnTo>
                      <a:pt x="105946" y="48259"/>
                    </a:lnTo>
                    <a:lnTo>
                      <a:pt x="105946" y="50622"/>
                    </a:lnTo>
                    <a:lnTo>
                      <a:pt x="107903" y="56357"/>
                    </a:lnTo>
                    <a:lnTo>
                      <a:pt x="110167" y="60071"/>
                    </a:lnTo>
                    <a:lnTo>
                      <a:pt x="111607" y="63581"/>
                    </a:lnTo>
                    <a:lnTo>
                      <a:pt x="113049" y="66685"/>
                    </a:lnTo>
                    <a:lnTo>
                      <a:pt x="114283" y="70464"/>
                    </a:lnTo>
                    <a:lnTo>
                      <a:pt x="116289" y="74447"/>
                    </a:lnTo>
                    <a:lnTo>
                      <a:pt x="117680" y="77890"/>
                    </a:lnTo>
                    <a:lnTo>
                      <a:pt x="118553" y="81262"/>
                    </a:lnTo>
                    <a:lnTo>
                      <a:pt x="119068" y="87946"/>
                    </a:lnTo>
                    <a:lnTo>
                      <a:pt x="119791" y="99483"/>
                    </a:lnTo>
                    <a:lnTo>
                      <a:pt x="120000" y="103329"/>
                    </a:lnTo>
                    <a:lnTo>
                      <a:pt x="118201" y="105490"/>
                    </a:lnTo>
                    <a:lnTo>
                      <a:pt x="117635" y="110282"/>
                    </a:lnTo>
                    <a:lnTo>
                      <a:pt x="118509" y="111968"/>
                    </a:lnTo>
                    <a:lnTo>
                      <a:pt x="114599" y="117164"/>
                    </a:lnTo>
                    <a:lnTo>
                      <a:pt x="110791" y="117637"/>
                    </a:lnTo>
                    <a:lnTo>
                      <a:pt x="107857" y="120000"/>
                    </a:lnTo>
                    <a:lnTo>
                      <a:pt x="106417" y="119329"/>
                    </a:lnTo>
                    <a:lnTo>
                      <a:pt x="105799" y="113592"/>
                    </a:lnTo>
                    <a:lnTo>
                      <a:pt x="100597" y="104679"/>
                    </a:lnTo>
                    <a:lnTo>
                      <a:pt x="97665" y="104613"/>
                    </a:lnTo>
                    <a:lnTo>
                      <a:pt x="96532" y="105894"/>
                    </a:lnTo>
                    <a:lnTo>
                      <a:pt x="94628" y="102995"/>
                    </a:lnTo>
                    <a:lnTo>
                      <a:pt x="92518" y="95371"/>
                    </a:lnTo>
                    <a:lnTo>
                      <a:pt x="90153" y="93145"/>
                    </a:lnTo>
                    <a:lnTo>
                      <a:pt x="88607" y="88821"/>
                    </a:lnTo>
                    <a:lnTo>
                      <a:pt x="88607" y="85109"/>
                    </a:lnTo>
                    <a:lnTo>
                      <a:pt x="87526" y="83691"/>
                    </a:lnTo>
                    <a:lnTo>
                      <a:pt x="86703" y="85109"/>
                    </a:lnTo>
                    <a:lnTo>
                      <a:pt x="86703" y="87946"/>
                    </a:lnTo>
                    <a:lnTo>
                      <a:pt x="85262" y="87946"/>
                    </a:lnTo>
                    <a:lnTo>
                      <a:pt x="84027" y="85178"/>
                    </a:lnTo>
                    <a:lnTo>
                      <a:pt x="82072" y="81873"/>
                    </a:lnTo>
                    <a:lnTo>
                      <a:pt x="80579" y="78360"/>
                    </a:lnTo>
                    <a:lnTo>
                      <a:pt x="78727" y="76135"/>
                    </a:lnTo>
                    <a:lnTo>
                      <a:pt x="77286" y="73905"/>
                    </a:lnTo>
                    <a:lnTo>
                      <a:pt x="78779" y="71680"/>
                    </a:lnTo>
                    <a:lnTo>
                      <a:pt x="80734" y="67358"/>
                    </a:lnTo>
                    <a:lnTo>
                      <a:pt x="81300" y="64593"/>
                    </a:lnTo>
                    <a:lnTo>
                      <a:pt x="79447" y="63445"/>
                    </a:lnTo>
                    <a:lnTo>
                      <a:pt x="76720" y="63445"/>
                    </a:lnTo>
                    <a:lnTo>
                      <a:pt x="76565" y="65536"/>
                    </a:lnTo>
                    <a:lnTo>
                      <a:pt x="78418" y="65469"/>
                    </a:lnTo>
                    <a:lnTo>
                      <a:pt x="77338" y="70870"/>
                    </a:lnTo>
                    <a:lnTo>
                      <a:pt x="76360" y="68371"/>
                    </a:lnTo>
                    <a:lnTo>
                      <a:pt x="75485" y="66145"/>
                    </a:lnTo>
                    <a:lnTo>
                      <a:pt x="74971" y="63445"/>
                    </a:lnTo>
                    <a:lnTo>
                      <a:pt x="74560" y="58519"/>
                    </a:lnTo>
                    <a:lnTo>
                      <a:pt x="75485" y="54196"/>
                    </a:lnTo>
                    <a:lnTo>
                      <a:pt x="75536" y="44613"/>
                    </a:lnTo>
                    <a:lnTo>
                      <a:pt x="73220" y="41442"/>
                    </a:lnTo>
                    <a:lnTo>
                      <a:pt x="72603" y="38404"/>
                    </a:lnTo>
                    <a:lnTo>
                      <a:pt x="67458" y="37057"/>
                    </a:lnTo>
                    <a:lnTo>
                      <a:pt x="65915" y="34085"/>
                    </a:lnTo>
                    <a:lnTo>
                      <a:pt x="63599" y="32263"/>
                    </a:lnTo>
                    <a:lnTo>
                      <a:pt x="62364" y="30172"/>
                    </a:lnTo>
                    <a:lnTo>
                      <a:pt x="61901" y="28213"/>
                    </a:lnTo>
                    <a:lnTo>
                      <a:pt x="59894" y="27202"/>
                    </a:lnTo>
                    <a:lnTo>
                      <a:pt x="57785" y="24028"/>
                    </a:lnTo>
                    <a:lnTo>
                      <a:pt x="55366" y="22883"/>
                    </a:lnTo>
                    <a:lnTo>
                      <a:pt x="53256" y="21059"/>
                    </a:lnTo>
                    <a:lnTo>
                      <a:pt x="50631" y="21127"/>
                    </a:lnTo>
                    <a:lnTo>
                      <a:pt x="47956" y="22341"/>
                    </a:lnTo>
                    <a:lnTo>
                      <a:pt x="47803" y="24838"/>
                    </a:lnTo>
                    <a:lnTo>
                      <a:pt x="45590" y="26053"/>
                    </a:lnTo>
                    <a:lnTo>
                      <a:pt x="42606" y="29900"/>
                    </a:lnTo>
                    <a:lnTo>
                      <a:pt x="39827" y="31587"/>
                    </a:lnTo>
                    <a:lnTo>
                      <a:pt x="34733" y="32734"/>
                    </a:lnTo>
                    <a:lnTo>
                      <a:pt x="34887" y="29564"/>
                    </a:lnTo>
                    <a:lnTo>
                      <a:pt x="32983" y="27809"/>
                    </a:lnTo>
                    <a:lnTo>
                      <a:pt x="30152" y="25715"/>
                    </a:lnTo>
                    <a:lnTo>
                      <a:pt x="27323" y="23556"/>
                    </a:lnTo>
                    <a:lnTo>
                      <a:pt x="24390" y="21530"/>
                    </a:lnTo>
                    <a:lnTo>
                      <a:pt x="18370" y="19977"/>
                    </a:lnTo>
                    <a:lnTo>
                      <a:pt x="11424" y="20588"/>
                    </a:lnTo>
                    <a:lnTo>
                      <a:pt x="7152" y="22341"/>
                    </a:lnTo>
                    <a:close/>
                  </a:path>
                </a:pathLst>
              </a:custGeom>
              <a:solidFill>
                <a:srgbClr val="DD7E6B"/>
              </a:solidFill>
              <a:ln w="9525" cap="flat" cmpd="sng">
                <a:solidFill>
                  <a:srgbClr val="FFFFFF"/>
                </a:solidFill>
                <a:prstDash val="solid"/>
                <a:round/>
                <a:headEnd type="none" w="med" len="med"/>
                <a:tailEnd type="none" w="med" len="med"/>
              </a:ln>
            </p:spPr>
            <p:txBody>
              <a:bodyPr lIns="91425" tIns="91425" rIns="91425" bIns="91425" anchor="ctr"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0" name="Freeform 29"/>
              <p:cNvSpPr/>
              <p:nvPr/>
            </p:nvSpPr>
            <p:spPr>
              <a:xfrm>
                <a:off x="10764896" y="6393183"/>
                <a:ext cx="1284000" cy="969599"/>
              </a:xfrm>
              <a:custGeom>
                <a:avLst/>
                <a:gdLst/>
                <a:ahLst/>
                <a:cxnLst/>
                <a:rect l="0" t="0" r="0" b="0"/>
                <a:pathLst>
                  <a:path w="120000" h="120000" extrusionOk="0">
                    <a:moveTo>
                      <a:pt x="4595" y="16065"/>
                    </a:moveTo>
                    <a:lnTo>
                      <a:pt x="10108" y="11684"/>
                    </a:lnTo>
                    <a:lnTo>
                      <a:pt x="14334" y="10466"/>
                    </a:lnTo>
                    <a:lnTo>
                      <a:pt x="20031" y="5355"/>
                    </a:lnTo>
                    <a:lnTo>
                      <a:pt x="25912" y="2434"/>
                    </a:lnTo>
                    <a:lnTo>
                      <a:pt x="40980" y="1216"/>
                    </a:lnTo>
                    <a:lnTo>
                      <a:pt x="46309" y="0"/>
                    </a:lnTo>
                    <a:lnTo>
                      <a:pt x="55497" y="0"/>
                    </a:lnTo>
                    <a:lnTo>
                      <a:pt x="60827" y="6085"/>
                    </a:lnTo>
                    <a:lnTo>
                      <a:pt x="61195" y="10223"/>
                    </a:lnTo>
                    <a:lnTo>
                      <a:pt x="70016" y="8763"/>
                    </a:lnTo>
                    <a:lnTo>
                      <a:pt x="84165" y="6815"/>
                    </a:lnTo>
                    <a:lnTo>
                      <a:pt x="88208" y="6815"/>
                    </a:lnTo>
                    <a:lnTo>
                      <a:pt x="97580" y="14847"/>
                    </a:lnTo>
                    <a:lnTo>
                      <a:pt x="108790" y="25315"/>
                    </a:lnTo>
                    <a:lnTo>
                      <a:pt x="115957" y="32130"/>
                    </a:lnTo>
                    <a:lnTo>
                      <a:pt x="120000" y="36511"/>
                    </a:lnTo>
                    <a:lnTo>
                      <a:pt x="116140" y="39432"/>
                    </a:lnTo>
                    <a:lnTo>
                      <a:pt x="114119" y="43083"/>
                    </a:lnTo>
                    <a:lnTo>
                      <a:pt x="111730" y="47464"/>
                    </a:lnTo>
                    <a:lnTo>
                      <a:pt x="109157" y="55010"/>
                    </a:lnTo>
                    <a:lnTo>
                      <a:pt x="108239" y="60365"/>
                    </a:lnTo>
                    <a:lnTo>
                      <a:pt x="108422" y="68155"/>
                    </a:lnTo>
                    <a:lnTo>
                      <a:pt x="105849" y="70102"/>
                    </a:lnTo>
                    <a:lnTo>
                      <a:pt x="104564" y="74970"/>
                    </a:lnTo>
                    <a:lnTo>
                      <a:pt x="101256" y="75213"/>
                    </a:lnTo>
                    <a:lnTo>
                      <a:pt x="98316" y="79838"/>
                    </a:lnTo>
                    <a:lnTo>
                      <a:pt x="94088" y="87627"/>
                    </a:lnTo>
                    <a:lnTo>
                      <a:pt x="89862" y="93712"/>
                    </a:lnTo>
                    <a:lnTo>
                      <a:pt x="84165" y="100285"/>
                    </a:lnTo>
                    <a:lnTo>
                      <a:pt x="80674" y="100285"/>
                    </a:lnTo>
                    <a:lnTo>
                      <a:pt x="81225" y="103935"/>
                    </a:lnTo>
                    <a:lnTo>
                      <a:pt x="81409" y="107587"/>
                    </a:lnTo>
                    <a:lnTo>
                      <a:pt x="73874" y="117323"/>
                    </a:lnTo>
                    <a:lnTo>
                      <a:pt x="72588" y="120000"/>
                    </a:lnTo>
                    <a:lnTo>
                      <a:pt x="68913" y="120000"/>
                    </a:lnTo>
                    <a:lnTo>
                      <a:pt x="65238" y="117323"/>
                    </a:lnTo>
                    <a:lnTo>
                      <a:pt x="64503" y="112455"/>
                    </a:lnTo>
                    <a:lnTo>
                      <a:pt x="62481" y="104422"/>
                    </a:lnTo>
                    <a:lnTo>
                      <a:pt x="58438" y="102475"/>
                    </a:lnTo>
                    <a:lnTo>
                      <a:pt x="56600" y="99798"/>
                    </a:lnTo>
                    <a:lnTo>
                      <a:pt x="55497" y="93469"/>
                    </a:lnTo>
                    <a:lnTo>
                      <a:pt x="51271" y="83975"/>
                    </a:lnTo>
                    <a:lnTo>
                      <a:pt x="46493" y="81055"/>
                    </a:lnTo>
                    <a:lnTo>
                      <a:pt x="42083" y="77404"/>
                    </a:lnTo>
                    <a:lnTo>
                      <a:pt x="40061" y="69615"/>
                    </a:lnTo>
                    <a:lnTo>
                      <a:pt x="35835" y="67181"/>
                    </a:lnTo>
                    <a:lnTo>
                      <a:pt x="29770" y="58174"/>
                    </a:lnTo>
                    <a:lnTo>
                      <a:pt x="24074" y="55253"/>
                    </a:lnTo>
                    <a:lnTo>
                      <a:pt x="19112" y="48438"/>
                    </a:lnTo>
                    <a:lnTo>
                      <a:pt x="13048" y="34320"/>
                    </a:lnTo>
                    <a:lnTo>
                      <a:pt x="7351" y="33833"/>
                    </a:lnTo>
                    <a:lnTo>
                      <a:pt x="4962" y="30912"/>
                    </a:lnTo>
                    <a:lnTo>
                      <a:pt x="552" y="28965"/>
                    </a:lnTo>
                    <a:lnTo>
                      <a:pt x="0" y="24828"/>
                    </a:lnTo>
                    <a:lnTo>
                      <a:pt x="1470" y="21420"/>
                    </a:lnTo>
                    <a:lnTo>
                      <a:pt x="4778" y="18986"/>
                    </a:lnTo>
                    <a:close/>
                  </a:path>
                </a:pathLst>
              </a:custGeom>
              <a:solidFill>
                <a:srgbClr val="A61C00"/>
              </a:solidFill>
              <a:ln w="9525" cap="flat" cmpd="sng">
                <a:solidFill>
                  <a:srgbClr val="FFFFFF"/>
                </a:solidFill>
                <a:prstDash val="solid"/>
                <a:round/>
                <a:headEnd type="none" w="med" len="med"/>
                <a:tailEnd type="none" w="med" len="med"/>
              </a:ln>
            </p:spPr>
            <p:txBody>
              <a:bodyPr lIns="91425" tIns="91425" rIns="91425" bIns="91425" anchor="ctr"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1" name="Freeform 30"/>
              <p:cNvSpPr/>
              <p:nvPr/>
            </p:nvSpPr>
            <p:spPr>
              <a:xfrm>
                <a:off x="8680325" y="6656700"/>
                <a:ext cx="888899" cy="1567200"/>
              </a:xfrm>
              <a:custGeom>
                <a:avLst/>
                <a:gdLst/>
                <a:ahLst/>
                <a:cxnLst/>
                <a:rect l="0" t="0" r="0" b="0"/>
                <a:pathLst>
                  <a:path w="120000" h="120000" extrusionOk="0">
                    <a:moveTo>
                      <a:pt x="76990" y="120000"/>
                    </a:moveTo>
                    <a:lnTo>
                      <a:pt x="75400" y="118044"/>
                    </a:lnTo>
                    <a:lnTo>
                      <a:pt x="75663" y="115182"/>
                    </a:lnTo>
                    <a:lnTo>
                      <a:pt x="71417" y="112020"/>
                    </a:lnTo>
                    <a:lnTo>
                      <a:pt x="66905" y="109914"/>
                    </a:lnTo>
                    <a:lnTo>
                      <a:pt x="66372" y="107353"/>
                    </a:lnTo>
                    <a:lnTo>
                      <a:pt x="69825" y="100727"/>
                    </a:lnTo>
                    <a:lnTo>
                      <a:pt x="68232" y="99374"/>
                    </a:lnTo>
                    <a:lnTo>
                      <a:pt x="64779" y="100276"/>
                    </a:lnTo>
                    <a:lnTo>
                      <a:pt x="0" y="101931"/>
                    </a:lnTo>
                    <a:lnTo>
                      <a:pt x="0" y="97115"/>
                    </a:lnTo>
                    <a:lnTo>
                      <a:pt x="1593" y="95006"/>
                    </a:lnTo>
                    <a:lnTo>
                      <a:pt x="3716" y="88381"/>
                    </a:lnTo>
                    <a:lnTo>
                      <a:pt x="6905" y="84317"/>
                    </a:lnTo>
                    <a:lnTo>
                      <a:pt x="18583" y="75132"/>
                    </a:lnTo>
                    <a:lnTo>
                      <a:pt x="18849" y="73325"/>
                    </a:lnTo>
                    <a:lnTo>
                      <a:pt x="16726" y="71972"/>
                    </a:lnTo>
                    <a:lnTo>
                      <a:pt x="20442" y="71970"/>
                    </a:lnTo>
                    <a:lnTo>
                      <a:pt x="20442" y="67904"/>
                    </a:lnTo>
                    <a:lnTo>
                      <a:pt x="16990" y="66851"/>
                    </a:lnTo>
                    <a:lnTo>
                      <a:pt x="14600" y="65496"/>
                    </a:lnTo>
                    <a:lnTo>
                      <a:pt x="16196" y="63388"/>
                    </a:lnTo>
                    <a:lnTo>
                      <a:pt x="13274" y="62333"/>
                    </a:lnTo>
                    <a:lnTo>
                      <a:pt x="11681" y="57667"/>
                    </a:lnTo>
                    <a:lnTo>
                      <a:pt x="11417" y="53752"/>
                    </a:lnTo>
                    <a:lnTo>
                      <a:pt x="12207" y="52933"/>
                    </a:lnTo>
                    <a:lnTo>
                      <a:pt x="14867" y="52548"/>
                    </a:lnTo>
                    <a:lnTo>
                      <a:pt x="14867" y="47127"/>
                    </a:lnTo>
                    <a:lnTo>
                      <a:pt x="11151" y="43815"/>
                    </a:lnTo>
                    <a:lnTo>
                      <a:pt x="10888" y="40352"/>
                    </a:lnTo>
                    <a:lnTo>
                      <a:pt x="12211" y="38545"/>
                    </a:lnTo>
                    <a:lnTo>
                      <a:pt x="11151" y="36438"/>
                    </a:lnTo>
                    <a:lnTo>
                      <a:pt x="12740" y="29209"/>
                    </a:lnTo>
                    <a:lnTo>
                      <a:pt x="19646" y="27705"/>
                    </a:lnTo>
                    <a:lnTo>
                      <a:pt x="19382" y="25747"/>
                    </a:lnTo>
                    <a:lnTo>
                      <a:pt x="16726" y="25295"/>
                    </a:lnTo>
                    <a:lnTo>
                      <a:pt x="19912" y="23337"/>
                    </a:lnTo>
                    <a:lnTo>
                      <a:pt x="24954" y="18520"/>
                    </a:lnTo>
                    <a:lnTo>
                      <a:pt x="30267" y="18218"/>
                    </a:lnTo>
                    <a:lnTo>
                      <a:pt x="29470" y="12196"/>
                    </a:lnTo>
                    <a:lnTo>
                      <a:pt x="34246" y="6926"/>
                    </a:lnTo>
                    <a:lnTo>
                      <a:pt x="38495" y="6625"/>
                    </a:lnTo>
                    <a:lnTo>
                      <a:pt x="37965" y="2711"/>
                    </a:lnTo>
                    <a:lnTo>
                      <a:pt x="68232" y="2108"/>
                    </a:lnTo>
                    <a:lnTo>
                      <a:pt x="112302" y="0"/>
                    </a:lnTo>
                    <a:lnTo>
                      <a:pt x="114691" y="2711"/>
                    </a:lnTo>
                    <a:lnTo>
                      <a:pt x="112302" y="65044"/>
                    </a:lnTo>
                    <a:lnTo>
                      <a:pt x="113365" y="78294"/>
                    </a:lnTo>
                    <a:lnTo>
                      <a:pt x="116018" y="90490"/>
                    </a:lnTo>
                    <a:lnTo>
                      <a:pt x="116551" y="95458"/>
                    </a:lnTo>
                    <a:lnTo>
                      <a:pt x="118674" y="99675"/>
                    </a:lnTo>
                    <a:lnTo>
                      <a:pt x="120000" y="111870"/>
                    </a:lnTo>
                    <a:lnTo>
                      <a:pt x="119204" y="114732"/>
                    </a:lnTo>
                    <a:lnTo>
                      <a:pt x="108056" y="114581"/>
                    </a:lnTo>
                    <a:lnTo>
                      <a:pt x="104070" y="113225"/>
                    </a:lnTo>
                    <a:lnTo>
                      <a:pt x="97965" y="113827"/>
                    </a:lnTo>
                    <a:lnTo>
                      <a:pt x="93449" y="114581"/>
                    </a:lnTo>
                    <a:lnTo>
                      <a:pt x="87877" y="115333"/>
                    </a:lnTo>
                    <a:lnTo>
                      <a:pt x="85214" y="114583"/>
                    </a:lnTo>
                    <a:lnTo>
                      <a:pt x="83361" y="116237"/>
                    </a:lnTo>
                    <a:lnTo>
                      <a:pt x="81239" y="118044"/>
                    </a:lnTo>
                    <a:close/>
                  </a:path>
                </a:pathLst>
              </a:custGeom>
              <a:solidFill>
                <a:srgbClr val="CC4125"/>
              </a:solidFill>
              <a:ln w="9525" cap="flat" cmpd="sng">
                <a:solidFill>
                  <a:srgbClr val="FFFFFF"/>
                </a:solidFill>
                <a:prstDash val="solid"/>
                <a:round/>
                <a:headEnd type="none" w="med" len="med"/>
                <a:tailEnd type="none" w="med" len="med"/>
              </a:ln>
            </p:spPr>
            <p:txBody>
              <a:bodyPr lIns="91425" tIns="91425" rIns="91425" bIns="91425" anchor="ctr"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2" name="Freeform 31"/>
              <p:cNvSpPr/>
              <p:nvPr/>
            </p:nvSpPr>
            <p:spPr>
              <a:xfrm>
                <a:off x="10505308" y="5706842"/>
                <a:ext cx="2151300" cy="981300"/>
              </a:xfrm>
              <a:custGeom>
                <a:avLst/>
                <a:gdLst/>
                <a:ahLst/>
                <a:cxnLst/>
                <a:rect l="0" t="0" r="0" b="0"/>
                <a:pathLst>
                  <a:path w="120000" h="120000" extrusionOk="0">
                    <a:moveTo>
                      <a:pt x="114516" y="0"/>
                    </a:moveTo>
                    <a:lnTo>
                      <a:pt x="118355" y="16113"/>
                    </a:lnTo>
                    <a:lnTo>
                      <a:pt x="117148" y="18276"/>
                    </a:lnTo>
                    <a:lnTo>
                      <a:pt x="115722" y="14910"/>
                    </a:lnTo>
                    <a:lnTo>
                      <a:pt x="113529" y="14671"/>
                    </a:lnTo>
                    <a:lnTo>
                      <a:pt x="111115" y="18518"/>
                    </a:lnTo>
                    <a:lnTo>
                      <a:pt x="108044" y="22366"/>
                    </a:lnTo>
                    <a:lnTo>
                      <a:pt x="105631" y="24770"/>
                    </a:lnTo>
                    <a:lnTo>
                      <a:pt x="105521" y="27896"/>
                    </a:lnTo>
                    <a:lnTo>
                      <a:pt x="107934" y="26934"/>
                    </a:lnTo>
                    <a:lnTo>
                      <a:pt x="109470" y="24529"/>
                    </a:lnTo>
                    <a:lnTo>
                      <a:pt x="110128" y="27175"/>
                    </a:lnTo>
                    <a:lnTo>
                      <a:pt x="111664" y="23327"/>
                    </a:lnTo>
                    <a:lnTo>
                      <a:pt x="113967" y="22366"/>
                    </a:lnTo>
                    <a:lnTo>
                      <a:pt x="114735" y="25010"/>
                    </a:lnTo>
                    <a:lnTo>
                      <a:pt x="116709" y="21163"/>
                    </a:lnTo>
                    <a:lnTo>
                      <a:pt x="118794" y="24770"/>
                    </a:lnTo>
                    <a:lnTo>
                      <a:pt x="120000" y="29580"/>
                    </a:lnTo>
                    <a:lnTo>
                      <a:pt x="119891" y="34629"/>
                    </a:lnTo>
                    <a:lnTo>
                      <a:pt x="118136" y="37756"/>
                    </a:lnTo>
                    <a:lnTo>
                      <a:pt x="117148" y="40401"/>
                    </a:lnTo>
                    <a:lnTo>
                      <a:pt x="116709" y="44970"/>
                    </a:lnTo>
                    <a:lnTo>
                      <a:pt x="115503" y="48338"/>
                    </a:lnTo>
                    <a:lnTo>
                      <a:pt x="112432" y="49780"/>
                    </a:lnTo>
                    <a:lnTo>
                      <a:pt x="111117" y="48335"/>
                    </a:lnTo>
                    <a:lnTo>
                      <a:pt x="109252" y="48335"/>
                    </a:lnTo>
                    <a:lnTo>
                      <a:pt x="109252" y="50980"/>
                    </a:lnTo>
                    <a:lnTo>
                      <a:pt x="111005" y="51704"/>
                    </a:lnTo>
                    <a:lnTo>
                      <a:pt x="110677" y="57475"/>
                    </a:lnTo>
                    <a:lnTo>
                      <a:pt x="109689" y="63728"/>
                    </a:lnTo>
                    <a:lnTo>
                      <a:pt x="113090" y="63967"/>
                    </a:lnTo>
                    <a:lnTo>
                      <a:pt x="113090" y="66614"/>
                    </a:lnTo>
                    <a:lnTo>
                      <a:pt x="115284" y="66134"/>
                    </a:lnTo>
                    <a:lnTo>
                      <a:pt x="114077" y="71662"/>
                    </a:lnTo>
                    <a:lnTo>
                      <a:pt x="112651" y="77434"/>
                    </a:lnTo>
                    <a:lnTo>
                      <a:pt x="110347" y="75992"/>
                    </a:lnTo>
                    <a:lnTo>
                      <a:pt x="107825" y="76954"/>
                    </a:lnTo>
                    <a:lnTo>
                      <a:pt x="105302" y="79599"/>
                    </a:lnTo>
                    <a:lnTo>
                      <a:pt x="101902" y="85371"/>
                    </a:lnTo>
                    <a:lnTo>
                      <a:pt x="98282" y="93306"/>
                    </a:lnTo>
                    <a:lnTo>
                      <a:pt x="95978" y="100281"/>
                    </a:lnTo>
                    <a:lnTo>
                      <a:pt x="94991" y="108216"/>
                    </a:lnTo>
                    <a:lnTo>
                      <a:pt x="94443" y="114227"/>
                    </a:lnTo>
                    <a:lnTo>
                      <a:pt x="92358" y="115430"/>
                    </a:lnTo>
                    <a:lnTo>
                      <a:pt x="89506" y="116873"/>
                    </a:lnTo>
                    <a:lnTo>
                      <a:pt x="86216" y="120000"/>
                    </a:lnTo>
                    <a:lnTo>
                      <a:pt x="75796" y="103166"/>
                    </a:lnTo>
                    <a:lnTo>
                      <a:pt x="67130" y="90420"/>
                    </a:lnTo>
                    <a:lnTo>
                      <a:pt x="63510" y="90901"/>
                    </a:lnTo>
                    <a:lnTo>
                      <a:pt x="55722" y="92585"/>
                    </a:lnTo>
                    <a:lnTo>
                      <a:pt x="50896" y="94028"/>
                    </a:lnTo>
                    <a:lnTo>
                      <a:pt x="50786" y="89700"/>
                    </a:lnTo>
                    <a:lnTo>
                      <a:pt x="47715" y="83687"/>
                    </a:lnTo>
                    <a:lnTo>
                      <a:pt x="41901" y="83928"/>
                    </a:lnTo>
                    <a:lnTo>
                      <a:pt x="38611" y="85130"/>
                    </a:lnTo>
                    <a:lnTo>
                      <a:pt x="29945" y="86333"/>
                    </a:lnTo>
                    <a:lnTo>
                      <a:pt x="25887" y="89700"/>
                    </a:lnTo>
                    <a:lnTo>
                      <a:pt x="23035" y="94028"/>
                    </a:lnTo>
                    <a:lnTo>
                      <a:pt x="20293" y="95711"/>
                    </a:lnTo>
                    <a:lnTo>
                      <a:pt x="17221" y="99559"/>
                    </a:lnTo>
                    <a:lnTo>
                      <a:pt x="14918" y="99559"/>
                    </a:lnTo>
                    <a:lnTo>
                      <a:pt x="9763" y="101963"/>
                    </a:lnTo>
                    <a:lnTo>
                      <a:pt x="0" y="104609"/>
                    </a:lnTo>
                    <a:lnTo>
                      <a:pt x="0" y="94749"/>
                    </a:lnTo>
                    <a:lnTo>
                      <a:pt x="4059" y="92104"/>
                    </a:lnTo>
                    <a:lnTo>
                      <a:pt x="4059" y="85130"/>
                    </a:lnTo>
                    <a:lnTo>
                      <a:pt x="6801" y="81041"/>
                    </a:lnTo>
                    <a:lnTo>
                      <a:pt x="9982" y="78637"/>
                    </a:lnTo>
                    <a:lnTo>
                      <a:pt x="13163" y="74790"/>
                    </a:lnTo>
                    <a:lnTo>
                      <a:pt x="13601" y="71423"/>
                    </a:lnTo>
                    <a:lnTo>
                      <a:pt x="18208" y="68056"/>
                    </a:lnTo>
                    <a:lnTo>
                      <a:pt x="18099" y="61804"/>
                    </a:lnTo>
                    <a:lnTo>
                      <a:pt x="19525" y="58196"/>
                    </a:lnTo>
                    <a:lnTo>
                      <a:pt x="22377" y="56272"/>
                    </a:lnTo>
                    <a:lnTo>
                      <a:pt x="24242" y="57715"/>
                    </a:lnTo>
                    <a:lnTo>
                      <a:pt x="25997" y="51944"/>
                    </a:lnTo>
                    <a:lnTo>
                      <a:pt x="27971" y="50020"/>
                    </a:lnTo>
                    <a:lnTo>
                      <a:pt x="29726" y="51463"/>
                    </a:lnTo>
                    <a:lnTo>
                      <a:pt x="30055" y="46654"/>
                    </a:lnTo>
                    <a:lnTo>
                      <a:pt x="31810" y="41123"/>
                    </a:lnTo>
                    <a:lnTo>
                      <a:pt x="33675" y="40162"/>
                    </a:lnTo>
                    <a:lnTo>
                      <a:pt x="33565" y="29819"/>
                    </a:lnTo>
                    <a:lnTo>
                      <a:pt x="38062" y="30300"/>
                    </a:lnTo>
                    <a:lnTo>
                      <a:pt x="46838" y="26934"/>
                    </a:lnTo>
                    <a:lnTo>
                      <a:pt x="52103" y="25972"/>
                    </a:lnTo>
                    <a:lnTo>
                      <a:pt x="60439" y="22847"/>
                    </a:lnTo>
                    <a:lnTo>
                      <a:pt x="73053" y="18518"/>
                    </a:lnTo>
                    <a:lnTo>
                      <a:pt x="87093" y="12265"/>
                    </a:lnTo>
                    <a:lnTo>
                      <a:pt x="98830" y="7456"/>
                    </a:lnTo>
                    <a:lnTo>
                      <a:pt x="102669" y="5292"/>
                    </a:lnTo>
                    <a:lnTo>
                      <a:pt x="106728" y="2886"/>
                    </a:lnTo>
                    <a:lnTo>
                      <a:pt x="111444" y="962"/>
                    </a:lnTo>
                    <a:close/>
                  </a:path>
                </a:pathLst>
              </a:custGeom>
              <a:solidFill>
                <a:srgbClr val="A61C00"/>
              </a:solidFill>
              <a:ln w="9525" cap="flat" cmpd="sng">
                <a:solidFill>
                  <a:srgbClr val="FFFFFF"/>
                </a:solidFill>
                <a:prstDash val="solid"/>
                <a:round/>
                <a:headEnd type="none" w="med" len="med"/>
                <a:tailEnd type="none" w="med" len="med"/>
              </a:ln>
            </p:spPr>
            <p:txBody>
              <a:bodyPr lIns="91425" tIns="91425" rIns="91425" bIns="91425" anchor="ctr"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3" name="Freeform 32"/>
              <p:cNvSpPr/>
              <p:nvPr/>
            </p:nvSpPr>
            <p:spPr>
              <a:xfrm>
                <a:off x="8006775" y="7343942"/>
                <a:ext cx="1432499" cy="1255500"/>
              </a:xfrm>
              <a:custGeom>
                <a:avLst/>
                <a:gdLst/>
                <a:ahLst/>
                <a:cxnLst/>
                <a:rect l="0" t="0" r="0" b="0"/>
                <a:pathLst>
                  <a:path w="120000" h="120000" extrusionOk="0">
                    <a:moveTo>
                      <a:pt x="0" y="1785"/>
                    </a:moveTo>
                    <a:lnTo>
                      <a:pt x="37639" y="1691"/>
                    </a:lnTo>
                    <a:lnTo>
                      <a:pt x="63747" y="0"/>
                    </a:lnTo>
                    <a:lnTo>
                      <a:pt x="63418" y="1785"/>
                    </a:lnTo>
                    <a:lnTo>
                      <a:pt x="63583" y="6014"/>
                    </a:lnTo>
                    <a:lnTo>
                      <a:pt x="64735" y="12309"/>
                    </a:lnTo>
                    <a:lnTo>
                      <a:pt x="66466" y="13625"/>
                    </a:lnTo>
                    <a:lnTo>
                      <a:pt x="65724" y="16163"/>
                    </a:lnTo>
                    <a:lnTo>
                      <a:pt x="66959" y="17948"/>
                    </a:lnTo>
                    <a:lnTo>
                      <a:pt x="69018" y="19075"/>
                    </a:lnTo>
                    <a:lnTo>
                      <a:pt x="69101" y="24056"/>
                    </a:lnTo>
                    <a:lnTo>
                      <a:pt x="66712" y="24244"/>
                    </a:lnTo>
                    <a:lnTo>
                      <a:pt x="68113" y="26123"/>
                    </a:lnTo>
                    <a:lnTo>
                      <a:pt x="67866" y="28003"/>
                    </a:lnTo>
                    <a:lnTo>
                      <a:pt x="65724" y="31479"/>
                    </a:lnTo>
                    <a:lnTo>
                      <a:pt x="63583" y="34769"/>
                    </a:lnTo>
                    <a:lnTo>
                      <a:pt x="60453" y="40031"/>
                    </a:lnTo>
                    <a:lnTo>
                      <a:pt x="58559" y="45669"/>
                    </a:lnTo>
                    <a:lnTo>
                      <a:pt x="57158" y="53469"/>
                    </a:lnTo>
                    <a:lnTo>
                      <a:pt x="56417" y="55912"/>
                    </a:lnTo>
                    <a:lnTo>
                      <a:pt x="56417" y="61645"/>
                    </a:lnTo>
                    <a:lnTo>
                      <a:pt x="75361" y="60798"/>
                    </a:lnTo>
                    <a:lnTo>
                      <a:pt x="92245" y="59670"/>
                    </a:lnTo>
                    <a:lnTo>
                      <a:pt x="96939" y="59201"/>
                    </a:lnTo>
                    <a:lnTo>
                      <a:pt x="98833" y="58449"/>
                    </a:lnTo>
                    <a:lnTo>
                      <a:pt x="99657" y="60046"/>
                    </a:lnTo>
                    <a:lnTo>
                      <a:pt x="98586" y="63994"/>
                    </a:lnTo>
                    <a:lnTo>
                      <a:pt x="97680" y="68316"/>
                    </a:lnTo>
                    <a:lnTo>
                      <a:pt x="98009" y="71323"/>
                    </a:lnTo>
                    <a:lnTo>
                      <a:pt x="100315" y="73860"/>
                    </a:lnTo>
                    <a:lnTo>
                      <a:pt x="101551" y="75646"/>
                    </a:lnTo>
                    <a:lnTo>
                      <a:pt x="103280" y="78277"/>
                    </a:lnTo>
                    <a:lnTo>
                      <a:pt x="103280" y="81660"/>
                    </a:lnTo>
                    <a:lnTo>
                      <a:pt x="104022" y="83822"/>
                    </a:lnTo>
                    <a:lnTo>
                      <a:pt x="101140" y="87580"/>
                    </a:lnTo>
                    <a:lnTo>
                      <a:pt x="98504" y="88896"/>
                    </a:lnTo>
                    <a:lnTo>
                      <a:pt x="98668" y="91339"/>
                    </a:lnTo>
                    <a:lnTo>
                      <a:pt x="101716" y="93500"/>
                    </a:lnTo>
                    <a:lnTo>
                      <a:pt x="104022" y="93500"/>
                    </a:lnTo>
                    <a:lnTo>
                      <a:pt x="105011" y="92091"/>
                    </a:lnTo>
                    <a:lnTo>
                      <a:pt x="105011" y="89365"/>
                    </a:lnTo>
                    <a:lnTo>
                      <a:pt x="106328" y="87392"/>
                    </a:lnTo>
                    <a:lnTo>
                      <a:pt x="108469" y="88426"/>
                    </a:lnTo>
                    <a:lnTo>
                      <a:pt x="109540" y="90775"/>
                    </a:lnTo>
                    <a:lnTo>
                      <a:pt x="110776" y="92091"/>
                    </a:lnTo>
                    <a:lnTo>
                      <a:pt x="110693" y="93782"/>
                    </a:lnTo>
                    <a:lnTo>
                      <a:pt x="108469" y="96977"/>
                    </a:lnTo>
                    <a:lnTo>
                      <a:pt x="104187" y="97165"/>
                    </a:lnTo>
                    <a:lnTo>
                      <a:pt x="103363" y="101582"/>
                    </a:lnTo>
                    <a:lnTo>
                      <a:pt x="102705" y="103837"/>
                    </a:lnTo>
                    <a:lnTo>
                      <a:pt x="107728" y="107220"/>
                    </a:lnTo>
                    <a:lnTo>
                      <a:pt x="111517" y="107407"/>
                    </a:lnTo>
                    <a:lnTo>
                      <a:pt x="115470" y="109006"/>
                    </a:lnTo>
                    <a:lnTo>
                      <a:pt x="118105" y="112013"/>
                    </a:lnTo>
                    <a:lnTo>
                      <a:pt x="120000" y="113422"/>
                    </a:lnTo>
                    <a:lnTo>
                      <a:pt x="118518" y="115865"/>
                    </a:lnTo>
                    <a:lnTo>
                      <a:pt x="116376" y="117651"/>
                    </a:lnTo>
                    <a:lnTo>
                      <a:pt x="114565" y="116617"/>
                    </a:lnTo>
                    <a:lnTo>
                      <a:pt x="111682" y="116711"/>
                    </a:lnTo>
                    <a:lnTo>
                      <a:pt x="110199" y="114362"/>
                    </a:lnTo>
                    <a:lnTo>
                      <a:pt x="107811" y="112200"/>
                    </a:lnTo>
                    <a:lnTo>
                      <a:pt x="104352" y="110509"/>
                    </a:lnTo>
                    <a:lnTo>
                      <a:pt x="100974" y="110603"/>
                    </a:lnTo>
                    <a:lnTo>
                      <a:pt x="100315" y="107314"/>
                    </a:lnTo>
                    <a:lnTo>
                      <a:pt x="99410" y="105341"/>
                    </a:lnTo>
                    <a:lnTo>
                      <a:pt x="97350" y="107032"/>
                    </a:lnTo>
                    <a:lnTo>
                      <a:pt x="94880" y="107126"/>
                    </a:lnTo>
                    <a:lnTo>
                      <a:pt x="96033" y="110133"/>
                    </a:lnTo>
                    <a:lnTo>
                      <a:pt x="94551" y="112200"/>
                    </a:lnTo>
                    <a:lnTo>
                      <a:pt x="95292" y="113986"/>
                    </a:lnTo>
                    <a:lnTo>
                      <a:pt x="93892" y="116711"/>
                    </a:lnTo>
                    <a:lnTo>
                      <a:pt x="91668" y="117463"/>
                    </a:lnTo>
                    <a:lnTo>
                      <a:pt x="90679" y="114925"/>
                    </a:lnTo>
                    <a:lnTo>
                      <a:pt x="89280" y="112576"/>
                    </a:lnTo>
                    <a:lnTo>
                      <a:pt x="87221" y="112765"/>
                    </a:lnTo>
                    <a:lnTo>
                      <a:pt x="86397" y="115020"/>
                    </a:lnTo>
                    <a:lnTo>
                      <a:pt x="83184" y="115020"/>
                    </a:lnTo>
                    <a:lnTo>
                      <a:pt x="81702" y="117745"/>
                    </a:lnTo>
                    <a:lnTo>
                      <a:pt x="80219" y="119342"/>
                    </a:lnTo>
                    <a:lnTo>
                      <a:pt x="77502" y="120000"/>
                    </a:lnTo>
                    <a:lnTo>
                      <a:pt x="72478" y="117556"/>
                    </a:lnTo>
                    <a:lnTo>
                      <a:pt x="66712" y="114831"/>
                    </a:lnTo>
                    <a:lnTo>
                      <a:pt x="65477" y="113328"/>
                    </a:lnTo>
                    <a:lnTo>
                      <a:pt x="68277" y="110885"/>
                    </a:lnTo>
                    <a:lnTo>
                      <a:pt x="68195" y="108724"/>
                    </a:lnTo>
                    <a:lnTo>
                      <a:pt x="66383" y="107220"/>
                    </a:lnTo>
                    <a:lnTo>
                      <a:pt x="60536" y="106375"/>
                    </a:lnTo>
                    <a:lnTo>
                      <a:pt x="59877" y="104119"/>
                    </a:lnTo>
                    <a:lnTo>
                      <a:pt x="58723" y="100454"/>
                    </a:lnTo>
                    <a:lnTo>
                      <a:pt x="56006" y="99609"/>
                    </a:lnTo>
                    <a:lnTo>
                      <a:pt x="53782" y="100172"/>
                    </a:lnTo>
                    <a:lnTo>
                      <a:pt x="52217" y="101393"/>
                    </a:lnTo>
                    <a:lnTo>
                      <a:pt x="50405" y="98951"/>
                    </a:lnTo>
                    <a:lnTo>
                      <a:pt x="46945" y="100360"/>
                    </a:lnTo>
                    <a:lnTo>
                      <a:pt x="45463" y="102051"/>
                    </a:lnTo>
                    <a:lnTo>
                      <a:pt x="47440" y="104589"/>
                    </a:lnTo>
                    <a:lnTo>
                      <a:pt x="49664" y="104965"/>
                    </a:lnTo>
                    <a:lnTo>
                      <a:pt x="49417" y="106092"/>
                    </a:lnTo>
                    <a:lnTo>
                      <a:pt x="47440" y="107502"/>
                    </a:lnTo>
                    <a:lnTo>
                      <a:pt x="44722" y="106468"/>
                    </a:lnTo>
                    <a:lnTo>
                      <a:pt x="43569" y="107314"/>
                    </a:lnTo>
                    <a:lnTo>
                      <a:pt x="36157" y="106280"/>
                    </a:lnTo>
                    <a:lnTo>
                      <a:pt x="30144" y="103837"/>
                    </a:lnTo>
                    <a:lnTo>
                      <a:pt x="25285" y="101393"/>
                    </a:lnTo>
                    <a:lnTo>
                      <a:pt x="22155" y="100360"/>
                    </a:lnTo>
                    <a:lnTo>
                      <a:pt x="14084" y="101112"/>
                    </a:lnTo>
                    <a:lnTo>
                      <a:pt x="8895" y="101958"/>
                    </a:lnTo>
                    <a:lnTo>
                      <a:pt x="6671" y="103931"/>
                    </a:lnTo>
                    <a:lnTo>
                      <a:pt x="6589" y="97917"/>
                    </a:lnTo>
                    <a:lnTo>
                      <a:pt x="8730" y="94534"/>
                    </a:lnTo>
                    <a:lnTo>
                      <a:pt x="9636" y="81002"/>
                    </a:lnTo>
                    <a:lnTo>
                      <a:pt x="8236" y="78277"/>
                    </a:lnTo>
                    <a:lnTo>
                      <a:pt x="12189" y="69726"/>
                    </a:lnTo>
                    <a:lnTo>
                      <a:pt x="11119" y="53469"/>
                    </a:lnTo>
                    <a:lnTo>
                      <a:pt x="5601" y="45293"/>
                    </a:lnTo>
                    <a:lnTo>
                      <a:pt x="5024" y="38810"/>
                    </a:lnTo>
                    <a:lnTo>
                      <a:pt x="1070" y="33359"/>
                    </a:lnTo>
                    <a:close/>
                  </a:path>
                </a:pathLst>
              </a:custGeom>
              <a:solidFill>
                <a:srgbClr val="DD7E6B"/>
              </a:solidFill>
              <a:ln w="9525" cap="flat" cmpd="sng">
                <a:solidFill>
                  <a:srgbClr val="FFFFFF"/>
                </a:solidFill>
                <a:prstDash val="solid"/>
                <a:round/>
                <a:headEnd type="none" w="med" len="med"/>
                <a:tailEnd type="none" w="med" len="med"/>
              </a:ln>
            </p:spPr>
            <p:txBody>
              <a:bodyPr lIns="91425" tIns="91425" rIns="91425" bIns="91425" anchor="ctr"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4" name="Freeform 33"/>
              <p:cNvSpPr/>
              <p:nvPr/>
            </p:nvSpPr>
            <p:spPr>
              <a:xfrm>
                <a:off x="8963512" y="5948736"/>
                <a:ext cx="2143800" cy="741299"/>
              </a:xfrm>
              <a:custGeom>
                <a:avLst/>
                <a:gdLst/>
                <a:ahLst/>
                <a:cxnLst/>
                <a:rect l="0" t="0" r="0" b="0"/>
                <a:pathLst>
                  <a:path w="120000" h="120000" extrusionOk="0">
                    <a:moveTo>
                      <a:pt x="120000" y="0"/>
                    </a:moveTo>
                    <a:lnTo>
                      <a:pt x="120000" y="14005"/>
                    </a:lnTo>
                    <a:lnTo>
                      <a:pt x="118129" y="15279"/>
                    </a:lnTo>
                    <a:lnTo>
                      <a:pt x="116587" y="22281"/>
                    </a:lnTo>
                    <a:lnTo>
                      <a:pt x="116037" y="28965"/>
                    </a:lnTo>
                    <a:lnTo>
                      <a:pt x="114386" y="27055"/>
                    </a:lnTo>
                    <a:lnTo>
                      <a:pt x="112404" y="29284"/>
                    </a:lnTo>
                    <a:lnTo>
                      <a:pt x="110532" y="37241"/>
                    </a:lnTo>
                    <a:lnTo>
                      <a:pt x="108771" y="35331"/>
                    </a:lnTo>
                    <a:lnTo>
                      <a:pt x="105908" y="37877"/>
                    </a:lnTo>
                    <a:lnTo>
                      <a:pt x="104477" y="42653"/>
                    </a:lnTo>
                    <a:lnTo>
                      <a:pt x="104477" y="50610"/>
                    </a:lnTo>
                    <a:lnTo>
                      <a:pt x="99963" y="55702"/>
                    </a:lnTo>
                    <a:lnTo>
                      <a:pt x="99413" y="59841"/>
                    </a:lnTo>
                    <a:lnTo>
                      <a:pt x="96551" y="64615"/>
                    </a:lnTo>
                    <a:lnTo>
                      <a:pt x="93248" y="67798"/>
                    </a:lnTo>
                    <a:lnTo>
                      <a:pt x="90386" y="73528"/>
                    </a:lnTo>
                    <a:lnTo>
                      <a:pt x="90386" y="82759"/>
                    </a:lnTo>
                    <a:lnTo>
                      <a:pt x="86312" y="86260"/>
                    </a:lnTo>
                    <a:lnTo>
                      <a:pt x="86312" y="99311"/>
                    </a:lnTo>
                    <a:lnTo>
                      <a:pt x="74532" y="102812"/>
                    </a:lnTo>
                    <a:lnTo>
                      <a:pt x="49101" y="109814"/>
                    </a:lnTo>
                    <a:lnTo>
                      <a:pt x="30716" y="114271"/>
                    </a:lnTo>
                    <a:lnTo>
                      <a:pt x="12441" y="118727"/>
                    </a:lnTo>
                    <a:lnTo>
                      <a:pt x="0" y="120000"/>
                    </a:lnTo>
                    <a:lnTo>
                      <a:pt x="1982" y="117136"/>
                    </a:lnTo>
                    <a:lnTo>
                      <a:pt x="3303" y="113316"/>
                    </a:lnTo>
                    <a:lnTo>
                      <a:pt x="2973" y="106314"/>
                    </a:lnTo>
                    <a:lnTo>
                      <a:pt x="1652" y="98038"/>
                    </a:lnTo>
                    <a:lnTo>
                      <a:pt x="5284" y="91353"/>
                    </a:lnTo>
                    <a:lnTo>
                      <a:pt x="5175" y="82123"/>
                    </a:lnTo>
                    <a:lnTo>
                      <a:pt x="7156" y="71300"/>
                    </a:lnTo>
                    <a:lnTo>
                      <a:pt x="7156" y="66525"/>
                    </a:lnTo>
                    <a:lnTo>
                      <a:pt x="9468" y="53475"/>
                    </a:lnTo>
                    <a:lnTo>
                      <a:pt x="9468" y="40106"/>
                    </a:lnTo>
                    <a:lnTo>
                      <a:pt x="30385" y="37877"/>
                    </a:lnTo>
                    <a:lnTo>
                      <a:pt x="30385" y="27692"/>
                    </a:lnTo>
                    <a:lnTo>
                      <a:pt x="31927" y="27055"/>
                    </a:lnTo>
                    <a:lnTo>
                      <a:pt x="34679" y="28965"/>
                    </a:lnTo>
                    <a:lnTo>
                      <a:pt x="38202" y="26738"/>
                    </a:lnTo>
                    <a:lnTo>
                      <a:pt x="70679" y="19098"/>
                    </a:lnTo>
                    <a:lnTo>
                      <a:pt x="83450" y="16552"/>
                    </a:lnTo>
                    <a:lnTo>
                      <a:pt x="87303" y="15915"/>
                    </a:lnTo>
                    <a:lnTo>
                      <a:pt x="92697" y="12096"/>
                    </a:lnTo>
                    <a:lnTo>
                      <a:pt x="105358" y="7003"/>
                    </a:lnTo>
                    <a:lnTo>
                      <a:pt x="116367" y="3820"/>
                    </a:lnTo>
                    <a:lnTo>
                      <a:pt x="117909" y="0"/>
                    </a:lnTo>
                    <a:close/>
                  </a:path>
                </a:pathLst>
              </a:custGeom>
              <a:solidFill>
                <a:srgbClr val="DD7E6B"/>
              </a:solidFill>
              <a:ln w="9525" cap="flat" cmpd="sng">
                <a:solidFill>
                  <a:srgbClr val="FFFFFF"/>
                </a:solidFill>
                <a:prstDash val="solid"/>
                <a:round/>
                <a:headEnd type="none" w="med" len="med"/>
                <a:tailEnd type="none" w="med" len="med"/>
              </a:ln>
            </p:spPr>
            <p:txBody>
              <a:bodyPr lIns="91425" tIns="91425" rIns="91425" bIns="91425" anchor="ctr"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sp>
          <p:nvSpPr>
            <p:cNvPr id="8" name="Text Box 302"/>
            <p:cNvSpPr txBox="1"/>
            <p:nvPr/>
          </p:nvSpPr>
          <p:spPr>
            <a:xfrm>
              <a:off x="4319175" y="6023525"/>
              <a:ext cx="2657700" cy="329699"/>
            </a:xfrm>
            <a:prstGeom prst="rect">
              <a:avLst/>
            </a:prstGeom>
            <a:noFill/>
            <a:ln>
              <a:noFill/>
            </a:ln>
          </p:spPr>
          <p:txBody>
            <a:bodyPr lIns="91425" tIns="91425" rIns="91425" bIns="91425"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980000"/>
                  </a:solidFill>
                  <a:effectLst/>
                  <a:uLnTx/>
                  <a:uFillTx/>
                  <a:latin typeface="Tahoma" panose="020B0604030504040204" pitchFamily="34" charset="0"/>
                  <a:ea typeface="Tahoma" panose="020B0604030504040204" pitchFamily="34" charset="0"/>
                </a:rPr>
                <a:t>Percent HIV+ Population Not Living in MSA</a:t>
              </a:r>
              <a:endParaRPr kumimoji="0" lang="en-US" sz="1200" b="0" i="0" u="none" strike="noStrike" kern="0" cap="none" spc="0" normalizeH="0" baseline="0" noProof="0">
                <a:ln>
                  <a:noFill/>
                </a:ln>
                <a:solidFill>
                  <a:sysClr val="windowText" lastClr="000000"/>
                </a:solidFill>
                <a:effectLst/>
                <a:uLnTx/>
                <a:uFillTx/>
                <a:latin typeface="Times New Roman" panose="02020603050405020304" pitchFamily="18" charset="0"/>
                <a:ea typeface="MS Mincho" panose="02020609040205080304" pitchFamily="49" charset="-128"/>
              </a:endParaRPr>
            </a:p>
          </p:txBody>
        </p:sp>
        <p:sp>
          <p:nvSpPr>
            <p:cNvPr id="9" name="Rectangle 8"/>
            <p:cNvSpPr/>
            <p:nvPr/>
          </p:nvSpPr>
          <p:spPr>
            <a:xfrm>
              <a:off x="4543125" y="6406300"/>
              <a:ext cx="228600" cy="209399"/>
            </a:xfrm>
            <a:prstGeom prst="rect">
              <a:avLst/>
            </a:prstGeom>
            <a:solidFill>
              <a:srgbClr val="E6B8AF"/>
            </a:solidFill>
            <a:ln w="19050" cap="flat" cmpd="sng">
              <a:solidFill>
                <a:srgbClr val="FFFFFF"/>
              </a:solidFill>
              <a:prstDash val="solid"/>
              <a:round/>
              <a:headEnd type="none" w="med" len="med"/>
              <a:tailEnd type="none" w="med" len="med"/>
            </a:ln>
          </p:spPr>
          <p:txBody>
            <a:bodyPr lIns="91425" tIns="91425" rIns="91425" bIns="91425" anchor="ctr"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ysClr val="windowText" lastClr="000000"/>
                  </a:solidFill>
                  <a:effectLst/>
                  <a:uLnTx/>
                  <a:uFillTx/>
                  <a:latin typeface="Times New Roman" panose="02020603050405020304" pitchFamily="18" charset="0"/>
                  <a:ea typeface="MS Mincho" panose="02020609040205080304" pitchFamily="49" charset="-128"/>
                </a:rPr>
                <a:t> </a:t>
              </a:r>
            </a:p>
          </p:txBody>
        </p:sp>
        <p:sp>
          <p:nvSpPr>
            <p:cNvPr id="10" name="Rectangle 9"/>
            <p:cNvSpPr/>
            <p:nvPr/>
          </p:nvSpPr>
          <p:spPr>
            <a:xfrm>
              <a:off x="5157575" y="6406300"/>
              <a:ext cx="228600" cy="209399"/>
            </a:xfrm>
            <a:prstGeom prst="rect">
              <a:avLst/>
            </a:prstGeom>
            <a:solidFill>
              <a:srgbClr val="DD7E6B"/>
            </a:solidFill>
            <a:ln>
              <a:noFill/>
            </a:ln>
          </p:spPr>
          <p:txBody>
            <a:bodyPr lIns="91425" tIns="91425" rIns="91425" bIns="91425" anchor="ctr"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ysClr val="windowText" lastClr="000000"/>
                  </a:solidFill>
                  <a:effectLst/>
                  <a:uLnTx/>
                  <a:uFillTx/>
                  <a:latin typeface="Times New Roman" panose="02020603050405020304" pitchFamily="18" charset="0"/>
                  <a:ea typeface="MS Mincho" panose="02020609040205080304" pitchFamily="49" charset="-128"/>
                </a:rPr>
                <a:t> </a:t>
              </a:r>
            </a:p>
          </p:txBody>
        </p:sp>
        <p:sp>
          <p:nvSpPr>
            <p:cNvPr id="11" name="Rectangle 10"/>
            <p:cNvSpPr/>
            <p:nvPr/>
          </p:nvSpPr>
          <p:spPr>
            <a:xfrm>
              <a:off x="5772012" y="6406300"/>
              <a:ext cx="228600" cy="209399"/>
            </a:xfrm>
            <a:prstGeom prst="rect">
              <a:avLst/>
            </a:prstGeom>
            <a:solidFill>
              <a:srgbClr val="CC4125"/>
            </a:solidFill>
            <a:ln>
              <a:noFill/>
            </a:ln>
          </p:spPr>
          <p:txBody>
            <a:bodyPr lIns="91425" tIns="91425" rIns="91425" bIns="91425" anchor="ctr"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ysClr val="windowText" lastClr="000000"/>
                  </a:solidFill>
                  <a:effectLst/>
                  <a:uLnTx/>
                  <a:uFillTx/>
                  <a:latin typeface="Times New Roman" panose="02020603050405020304" pitchFamily="18" charset="0"/>
                  <a:ea typeface="MS Mincho" panose="02020609040205080304" pitchFamily="49" charset="-128"/>
                </a:rPr>
                <a:t> </a:t>
              </a:r>
            </a:p>
          </p:txBody>
        </p:sp>
        <p:sp>
          <p:nvSpPr>
            <p:cNvPr id="12" name="Rectangle 11"/>
            <p:cNvSpPr/>
            <p:nvPr/>
          </p:nvSpPr>
          <p:spPr>
            <a:xfrm>
              <a:off x="6386450" y="6406300"/>
              <a:ext cx="228600" cy="209399"/>
            </a:xfrm>
            <a:prstGeom prst="rect">
              <a:avLst/>
            </a:prstGeom>
            <a:solidFill>
              <a:srgbClr val="A61C00"/>
            </a:solidFill>
            <a:ln>
              <a:noFill/>
            </a:ln>
          </p:spPr>
          <p:txBody>
            <a:bodyPr lIns="91425" tIns="91425" rIns="91425" bIns="91425" anchor="ctr"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ysClr val="windowText" lastClr="000000"/>
                  </a:solidFill>
                  <a:effectLst/>
                  <a:uLnTx/>
                  <a:uFillTx/>
                  <a:latin typeface="Times New Roman" panose="02020603050405020304" pitchFamily="18" charset="0"/>
                  <a:ea typeface="MS Mincho" panose="02020609040205080304" pitchFamily="49" charset="-128"/>
                </a:rPr>
                <a:t> </a:t>
              </a:r>
            </a:p>
          </p:txBody>
        </p:sp>
        <p:sp>
          <p:nvSpPr>
            <p:cNvPr id="13" name="Text Box 308"/>
            <p:cNvSpPr txBox="1"/>
            <p:nvPr/>
          </p:nvSpPr>
          <p:spPr>
            <a:xfrm>
              <a:off x="4440675" y="6634700"/>
              <a:ext cx="585899" cy="266699"/>
            </a:xfrm>
            <a:prstGeom prst="rect">
              <a:avLst/>
            </a:prstGeom>
            <a:noFill/>
            <a:ln>
              <a:noFill/>
            </a:ln>
          </p:spPr>
          <p:txBody>
            <a:bodyPr lIns="91425" tIns="91425" rIns="91425" bIns="91425"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980000"/>
                  </a:solidFill>
                  <a:effectLst/>
                  <a:uLnTx/>
                  <a:uFillTx/>
                  <a:latin typeface="Tahoma" panose="020B0604030504040204" pitchFamily="34" charset="0"/>
                  <a:ea typeface="Tahoma" panose="020B0604030504040204" pitchFamily="34" charset="0"/>
                </a:rPr>
                <a:t>0-20%</a:t>
              </a:r>
              <a:endParaRPr kumimoji="0" lang="en-US" sz="1200" b="0" i="0" u="none" strike="noStrike" kern="0" cap="none" spc="0" normalizeH="0" baseline="0" noProof="0">
                <a:ln>
                  <a:noFill/>
                </a:ln>
                <a:solidFill>
                  <a:sysClr val="windowText" lastClr="000000"/>
                </a:solidFill>
                <a:effectLst/>
                <a:uLnTx/>
                <a:uFillTx/>
                <a:latin typeface="Times New Roman" panose="02020603050405020304" pitchFamily="18" charset="0"/>
                <a:ea typeface="MS Mincho" panose="02020609040205080304" pitchFamily="49" charset="-128"/>
              </a:endParaRPr>
            </a:p>
          </p:txBody>
        </p:sp>
        <p:sp>
          <p:nvSpPr>
            <p:cNvPr id="14" name="Text Box 309"/>
            <p:cNvSpPr txBox="1"/>
            <p:nvPr/>
          </p:nvSpPr>
          <p:spPr>
            <a:xfrm>
              <a:off x="5050275" y="6634700"/>
              <a:ext cx="585899" cy="266699"/>
            </a:xfrm>
            <a:prstGeom prst="rect">
              <a:avLst/>
            </a:prstGeom>
            <a:noFill/>
            <a:ln>
              <a:noFill/>
            </a:ln>
          </p:spPr>
          <p:txBody>
            <a:bodyPr lIns="91425" tIns="91425" rIns="91425" bIns="91425"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980000"/>
                  </a:solidFill>
                  <a:effectLst/>
                  <a:uLnTx/>
                  <a:uFillTx/>
                  <a:latin typeface="Tahoma" panose="020B0604030504040204" pitchFamily="34" charset="0"/>
                  <a:ea typeface="Tahoma" panose="020B0604030504040204" pitchFamily="34" charset="0"/>
                </a:rPr>
                <a:t>20-40%</a:t>
              </a:r>
              <a:endParaRPr kumimoji="0" lang="en-US" sz="1200" b="0" i="0" u="none" strike="noStrike" kern="0" cap="none" spc="0" normalizeH="0" baseline="0" noProof="0">
                <a:ln>
                  <a:noFill/>
                </a:ln>
                <a:solidFill>
                  <a:sysClr val="windowText" lastClr="000000"/>
                </a:solidFill>
                <a:effectLst/>
                <a:uLnTx/>
                <a:uFillTx/>
                <a:latin typeface="Times New Roman" panose="02020603050405020304" pitchFamily="18" charset="0"/>
                <a:ea typeface="MS Mincho" panose="02020609040205080304" pitchFamily="49" charset="-128"/>
              </a:endParaRPr>
            </a:p>
          </p:txBody>
        </p:sp>
        <p:sp>
          <p:nvSpPr>
            <p:cNvPr id="15" name="Text Box 310"/>
            <p:cNvSpPr txBox="1"/>
            <p:nvPr/>
          </p:nvSpPr>
          <p:spPr>
            <a:xfrm>
              <a:off x="5659875" y="6634700"/>
              <a:ext cx="585899" cy="266699"/>
            </a:xfrm>
            <a:prstGeom prst="rect">
              <a:avLst/>
            </a:prstGeom>
            <a:noFill/>
            <a:ln>
              <a:noFill/>
            </a:ln>
          </p:spPr>
          <p:txBody>
            <a:bodyPr lIns="91425" tIns="91425" rIns="91425" bIns="91425"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980000"/>
                  </a:solidFill>
                  <a:effectLst/>
                  <a:uLnTx/>
                  <a:uFillTx/>
                  <a:latin typeface="Tahoma" panose="020B0604030504040204" pitchFamily="34" charset="0"/>
                  <a:ea typeface="Tahoma" panose="020B0604030504040204" pitchFamily="34" charset="0"/>
                </a:rPr>
                <a:t>40-60%</a:t>
              </a:r>
              <a:endParaRPr kumimoji="0" lang="en-US" sz="1200" b="0" i="0" u="none" strike="noStrike" kern="0" cap="none" spc="0" normalizeH="0" baseline="0" noProof="0">
                <a:ln>
                  <a:noFill/>
                </a:ln>
                <a:solidFill>
                  <a:sysClr val="windowText" lastClr="000000"/>
                </a:solidFill>
                <a:effectLst/>
                <a:uLnTx/>
                <a:uFillTx/>
                <a:latin typeface="Times New Roman" panose="02020603050405020304" pitchFamily="18" charset="0"/>
                <a:ea typeface="MS Mincho" panose="02020609040205080304" pitchFamily="49" charset="-128"/>
              </a:endParaRPr>
            </a:p>
          </p:txBody>
        </p:sp>
        <p:sp>
          <p:nvSpPr>
            <p:cNvPr id="16" name="Text Box 311"/>
            <p:cNvSpPr txBox="1"/>
            <p:nvPr/>
          </p:nvSpPr>
          <p:spPr>
            <a:xfrm>
              <a:off x="6269475" y="6634700"/>
              <a:ext cx="585899" cy="266699"/>
            </a:xfrm>
            <a:prstGeom prst="rect">
              <a:avLst/>
            </a:prstGeom>
            <a:noFill/>
            <a:ln>
              <a:noFill/>
            </a:ln>
          </p:spPr>
          <p:txBody>
            <a:bodyPr lIns="91425" tIns="91425" rIns="91425" bIns="91425"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980000"/>
                  </a:solidFill>
                  <a:effectLst/>
                  <a:uLnTx/>
                  <a:uFillTx/>
                  <a:latin typeface="Tahoma" panose="020B0604030504040204" pitchFamily="34" charset="0"/>
                  <a:ea typeface="Tahoma" panose="020B0604030504040204" pitchFamily="34" charset="0"/>
                </a:rPr>
                <a:t>60+%</a:t>
              </a:r>
              <a:endParaRPr kumimoji="0" lang="en-US" sz="1200" b="0" i="0" u="none" strike="noStrike" kern="0" cap="none" spc="0" normalizeH="0" baseline="0" noProof="0">
                <a:ln>
                  <a:noFill/>
                </a:ln>
                <a:solidFill>
                  <a:sysClr val="windowText" lastClr="000000"/>
                </a:solidFill>
                <a:effectLst/>
                <a:uLnTx/>
                <a:uFillTx/>
                <a:latin typeface="Times New Roman" panose="02020603050405020304" pitchFamily="18" charset="0"/>
                <a:ea typeface="MS Mincho" panose="02020609040205080304" pitchFamily="49" charset="-128"/>
              </a:endParaRPr>
            </a:p>
          </p:txBody>
        </p:sp>
        <p:sp>
          <p:nvSpPr>
            <p:cNvPr id="17" name="Text Box 312"/>
            <p:cNvSpPr txBox="1"/>
            <p:nvPr/>
          </p:nvSpPr>
          <p:spPr>
            <a:xfrm>
              <a:off x="4152900" y="4648200"/>
              <a:ext cx="657299" cy="266699"/>
            </a:xfrm>
            <a:prstGeom prst="rect">
              <a:avLst/>
            </a:prstGeom>
            <a:noFill/>
            <a:ln>
              <a:noFill/>
            </a:ln>
          </p:spPr>
          <p:txBody>
            <a:bodyPr lIns="91425" tIns="91425" rIns="91425" bIns="91425"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FFFFFF"/>
                  </a:solidFill>
                  <a:effectLst/>
                  <a:uLnTx/>
                  <a:uFillTx/>
                  <a:latin typeface="Tahoma" panose="020B0604030504040204" pitchFamily="34" charset="0"/>
                  <a:ea typeface="Tahoma" panose="020B0604030504040204" pitchFamily="34" charset="0"/>
                </a:rPr>
                <a:t>21.56%</a:t>
              </a:r>
              <a:endParaRPr kumimoji="0" lang="en-US" sz="1200" b="0" i="0" u="none" strike="noStrike" kern="0" cap="none" spc="0" normalizeH="0" baseline="0" noProof="0">
                <a:ln>
                  <a:noFill/>
                </a:ln>
                <a:solidFill>
                  <a:sysClr val="windowText" lastClr="000000"/>
                </a:solidFill>
                <a:effectLst/>
                <a:uLnTx/>
                <a:uFillTx/>
                <a:latin typeface="Times New Roman" panose="02020603050405020304" pitchFamily="18" charset="0"/>
                <a:ea typeface="MS Mincho" panose="02020609040205080304" pitchFamily="49" charset="-128"/>
              </a:endParaRPr>
            </a:p>
          </p:txBody>
        </p:sp>
        <p:sp>
          <p:nvSpPr>
            <p:cNvPr id="18" name="Text Box 313"/>
            <p:cNvSpPr txBox="1"/>
            <p:nvPr/>
          </p:nvSpPr>
          <p:spPr>
            <a:xfrm>
              <a:off x="5372100" y="4886325"/>
              <a:ext cx="657299" cy="266699"/>
            </a:xfrm>
            <a:prstGeom prst="rect">
              <a:avLst/>
            </a:prstGeom>
            <a:noFill/>
            <a:ln>
              <a:noFill/>
            </a:ln>
          </p:spPr>
          <p:txBody>
            <a:bodyPr lIns="91425" tIns="91425" rIns="91425" bIns="91425"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FFFFFF"/>
                  </a:solidFill>
                  <a:effectLst/>
                  <a:uLnTx/>
                  <a:uFillTx/>
                  <a:latin typeface="Tahoma" panose="020B0604030504040204" pitchFamily="34" charset="0"/>
                  <a:ea typeface="Tahoma" panose="020B0604030504040204" pitchFamily="34" charset="0"/>
                </a:rPr>
                <a:t>32.39%</a:t>
              </a:r>
              <a:endParaRPr kumimoji="0" lang="en-US" sz="1200" b="0" i="0" u="none" strike="noStrike" kern="0" cap="none" spc="0" normalizeH="0" baseline="0" noProof="0">
                <a:ln>
                  <a:noFill/>
                </a:ln>
                <a:solidFill>
                  <a:sysClr val="windowText" lastClr="000000"/>
                </a:solidFill>
                <a:effectLst/>
                <a:uLnTx/>
                <a:uFillTx/>
                <a:latin typeface="Times New Roman" panose="02020603050405020304" pitchFamily="18" charset="0"/>
                <a:ea typeface="MS Mincho" panose="02020609040205080304" pitchFamily="49" charset="-128"/>
              </a:endParaRPr>
            </a:p>
          </p:txBody>
        </p:sp>
        <p:sp>
          <p:nvSpPr>
            <p:cNvPr id="19" name="Text Box 314"/>
            <p:cNvSpPr txBox="1"/>
            <p:nvPr/>
          </p:nvSpPr>
          <p:spPr>
            <a:xfrm>
              <a:off x="6134100" y="4419600"/>
              <a:ext cx="657299" cy="266699"/>
            </a:xfrm>
            <a:prstGeom prst="rect">
              <a:avLst/>
            </a:prstGeom>
            <a:noFill/>
            <a:ln>
              <a:noFill/>
            </a:ln>
          </p:spPr>
          <p:txBody>
            <a:bodyPr lIns="91425" tIns="91425" rIns="91425" bIns="91425"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FFFFFF"/>
                  </a:solidFill>
                  <a:effectLst/>
                  <a:uLnTx/>
                  <a:uFillTx/>
                  <a:latin typeface="Tahoma" panose="020B0604030504040204" pitchFamily="34" charset="0"/>
                  <a:ea typeface="Tahoma" panose="020B0604030504040204" pitchFamily="34" charset="0"/>
                </a:rPr>
                <a:t>68.41%</a:t>
              </a:r>
              <a:endParaRPr kumimoji="0" lang="en-US" sz="1200" b="0" i="0" u="none" strike="noStrike" kern="0" cap="none" spc="0" normalizeH="0" baseline="0" noProof="0">
                <a:ln>
                  <a:noFill/>
                </a:ln>
                <a:solidFill>
                  <a:sysClr val="windowText" lastClr="000000"/>
                </a:solidFill>
                <a:effectLst/>
                <a:uLnTx/>
                <a:uFillTx/>
                <a:latin typeface="Times New Roman" panose="02020603050405020304" pitchFamily="18" charset="0"/>
                <a:ea typeface="MS Mincho" panose="02020609040205080304" pitchFamily="49" charset="-128"/>
              </a:endParaRPr>
            </a:p>
          </p:txBody>
        </p:sp>
        <p:sp>
          <p:nvSpPr>
            <p:cNvPr id="20" name="Text Box 315"/>
            <p:cNvSpPr txBox="1"/>
            <p:nvPr/>
          </p:nvSpPr>
          <p:spPr>
            <a:xfrm>
              <a:off x="6858000" y="4838700"/>
              <a:ext cx="657299" cy="266699"/>
            </a:xfrm>
            <a:prstGeom prst="rect">
              <a:avLst/>
            </a:prstGeom>
            <a:noFill/>
            <a:ln>
              <a:noFill/>
            </a:ln>
          </p:spPr>
          <p:txBody>
            <a:bodyPr lIns="91425" tIns="91425" rIns="91425" bIns="91425"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FFFFFF"/>
                  </a:solidFill>
                  <a:effectLst/>
                  <a:uLnTx/>
                  <a:uFillTx/>
                  <a:latin typeface="Tahoma" panose="020B0604030504040204" pitchFamily="34" charset="0"/>
                  <a:ea typeface="Tahoma" panose="020B0604030504040204" pitchFamily="34" charset="0"/>
                </a:rPr>
                <a:t>21.25%</a:t>
              </a:r>
              <a:endParaRPr kumimoji="0" lang="en-US" sz="1200" b="0" i="0" u="none" strike="noStrike" kern="0" cap="none" spc="0" normalizeH="0" baseline="0" noProof="0">
                <a:ln>
                  <a:noFill/>
                </a:ln>
                <a:solidFill>
                  <a:sysClr val="windowText" lastClr="000000"/>
                </a:solidFill>
                <a:effectLst/>
                <a:uLnTx/>
                <a:uFillTx/>
                <a:latin typeface="Times New Roman" panose="02020603050405020304" pitchFamily="18" charset="0"/>
                <a:ea typeface="MS Mincho" panose="02020609040205080304" pitchFamily="49" charset="-128"/>
              </a:endParaRPr>
            </a:p>
          </p:txBody>
        </p:sp>
        <p:sp>
          <p:nvSpPr>
            <p:cNvPr id="21" name="Text Box 316"/>
            <p:cNvSpPr txBox="1"/>
            <p:nvPr/>
          </p:nvSpPr>
          <p:spPr>
            <a:xfrm>
              <a:off x="6705600" y="4381500"/>
              <a:ext cx="657299" cy="266699"/>
            </a:xfrm>
            <a:prstGeom prst="rect">
              <a:avLst/>
            </a:prstGeom>
            <a:noFill/>
            <a:ln>
              <a:noFill/>
            </a:ln>
          </p:spPr>
          <p:txBody>
            <a:bodyPr lIns="91425" tIns="91425" rIns="91425" bIns="91425"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FFFFFF"/>
                  </a:solidFill>
                  <a:effectLst/>
                  <a:uLnTx/>
                  <a:uFillTx/>
                  <a:latin typeface="Tahoma" panose="020B0604030504040204" pitchFamily="34" charset="0"/>
                  <a:ea typeface="Tahoma" panose="020B0604030504040204" pitchFamily="34" charset="0"/>
                </a:rPr>
                <a:t>34.20%</a:t>
              </a:r>
              <a:endParaRPr kumimoji="0" lang="en-US" sz="1200" b="0" i="0" u="none" strike="noStrike" kern="0" cap="none" spc="0" normalizeH="0" baseline="0" noProof="0">
                <a:ln>
                  <a:noFill/>
                </a:ln>
                <a:solidFill>
                  <a:sysClr val="windowText" lastClr="000000"/>
                </a:solidFill>
                <a:effectLst/>
                <a:uLnTx/>
                <a:uFillTx/>
                <a:latin typeface="Times New Roman" panose="02020603050405020304" pitchFamily="18" charset="0"/>
                <a:ea typeface="MS Mincho" panose="02020609040205080304" pitchFamily="49" charset="-128"/>
              </a:endParaRPr>
            </a:p>
          </p:txBody>
        </p:sp>
        <p:sp>
          <p:nvSpPr>
            <p:cNvPr id="22" name="Text Box 317"/>
            <p:cNvSpPr txBox="1"/>
            <p:nvPr/>
          </p:nvSpPr>
          <p:spPr>
            <a:xfrm>
              <a:off x="5676900" y="4352925"/>
              <a:ext cx="657299" cy="266699"/>
            </a:xfrm>
            <a:prstGeom prst="rect">
              <a:avLst/>
            </a:prstGeom>
            <a:noFill/>
            <a:ln>
              <a:noFill/>
            </a:ln>
          </p:spPr>
          <p:txBody>
            <a:bodyPr lIns="91425" tIns="91425" rIns="91425" bIns="91425"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FFFFFF"/>
                  </a:solidFill>
                  <a:effectLst/>
                  <a:uLnTx/>
                  <a:uFillTx/>
                  <a:latin typeface="Tahoma" panose="020B0604030504040204" pitchFamily="34" charset="0"/>
                  <a:ea typeface="Tahoma" panose="020B0604030504040204" pitchFamily="34" charset="0"/>
                </a:rPr>
                <a:t>57.45%</a:t>
              </a:r>
              <a:endParaRPr kumimoji="0" lang="en-US" sz="1200" b="0" i="0" u="none" strike="noStrike" kern="0" cap="none" spc="0" normalizeH="0" baseline="0" noProof="0">
                <a:ln>
                  <a:noFill/>
                </a:ln>
                <a:solidFill>
                  <a:sysClr val="windowText" lastClr="000000"/>
                </a:solidFill>
                <a:effectLst/>
                <a:uLnTx/>
                <a:uFillTx/>
                <a:latin typeface="Times New Roman" panose="02020603050405020304" pitchFamily="18" charset="0"/>
                <a:ea typeface="MS Mincho" panose="02020609040205080304" pitchFamily="49" charset="-128"/>
              </a:endParaRPr>
            </a:p>
          </p:txBody>
        </p:sp>
        <p:sp>
          <p:nvSpPr>
            <p:cNvPr id="23" name="Text Box 318"/>
            <p:cNvSpPr txBox="1"/>
            <p:nvPr/>
          </p:nvSpPr>
          <p:spPr>
            <a:xfrm>
              <a:off x="7200900" y="3667125"/>
              <a:ext cx="657299" cy="266699"/>
            </a:xfrm>
            <a:prstGeom prst="rect">
              <a:avLst/>
            </a:prstGeom>
            <a:noFill/>
            <a:ln>
              <a:noFill/>
            </a:ln>
          </p:spPr>
          <p:txBody>
            <a:bodyPr lIns="91425" tIns="91425" rIns="91425" bIns="91425"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FFFFFF"/>
                  </a:solidFill>
                  <a:effectLst/>
                  <a:uLnTx/>
                  <a:uFillTx/>
                  <a:latin typeface="Tahoma" panose="020B0604030504040204" pitchFamily="34" charset="0"/>
                  <a:ea typeface="Tahoma" panose="020B0604030504040204" pitchFamily="34" charset="0"/>
                </a:rPr>
                <a:t>63.01%</a:t>
              </a:r>
              <a:endParaRPr kumimoji="0" lang="en-US" sz="1200" b="0" i="0" u="none" strike="noStrike" kern="0" cap="none" spc="0" normalizeH="0" baseline="0" noProof="0">
                <a:ln>
                  <a:noFill/>
                </a:ln>
                <a:solidFill>
                  <a:sysClr val="windowText" lastClr="000000"/>
                </a:solidFill>
                <a:effectLst/>
                <a:uLnTx/>
                <a:uFillTx/>
                <a:latin typeface="Times New Roman" panose="02020603050405020304" pitchFamily="18" charset="0"/>
                <a:ea typeface="MS Mincho" panose="02020609040205080304" pitchFamily="49" charset="-128"/>
              </a:endParaRPr>
            </a:p>
          </p:txBody>
        </p:sp>
        <p:sp>
          <p:nvSpPr>
            <p:cNvPr id="24" name="Text Box 319"/>
            <p:cNvSpPr txBox="1"/>
            <p:nvPr/>
          </p:nvSpPr>
          <p:spPr>
            <a:xfrm>
              <a:off x="6972300" y="3971925"/>
              <a:ext cx="657299" cy="266699"/>
            </a:xfrm>
            <a:prstGeom prst="rect">
              <a:avLst/>
            </a:prstGeom>
            <a:noFill/>
            <a:ln>
              <a:noFill/>
            </a:ln>
          </p:spPr>
          <p:txBody>
            <a:bodyPr lIns="91425" tIns="91425" rIns="91425" bIns="91425"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FFFFFF"/>
                  </a:solidFill>
                  <a:effectLst/>
                  <a:uLnTx/>
                  <a:uFillTx/>
                  <a:latin typeface="Tahoma" panose="020B0604030504040204" pitchFamily="34" charset="0"/>
                  <a:ea typeface="Tahoma" panose="020B0604030504040204" pitchFamily="34" charset="0"/>
                </a:rPr>
                <a:t>69.96%</a:t>
              </a:r>
              <a:endParaRPr kumimoji="0" lang="en-US" sz="1200" b="0" i="0" u="none" strike="noStrike" kern="0" cap="none" spc="0" normalizeH="0" baseline="0" noProof="0">
                <a:ln>
                  <a:noFill/>
                </a:ln>
                <a:solidFill>
                  <a:sysClr val="windowText" lastClr="000000"/>
                </a:solidFill>
                <a:effectLst/>
                <a:uLnTx/>
                <a:uFillTx/>
                <a:latin typeface="Times New Roman" panose="02020603050405020304" pitchFamily="18" charset="0"/>
                <a:ea typeface="MS Mincho" panose="02020609040205080304" pitchFamily="49" charset="-128"/>
              </a:endParaRPr>
            </a:p>
          </p:txBody>
        </p:sp>
        <p:sp>
          <p:nvSpPr>
            <p:cNvPr id="25" name="Text Box 320"/>
            <p:cNvSpPr txBox="1"/>
            <p:nvPr/>
          </p:nvSpPr>
          <p:spPr>
            <a:xfrm>
              <a:off x="6134100" y="3819525"/>
              <a:ext cx="657299" cy="266699"/>
            </a:xfrm>
            <a:prstGeom prst="rect">
              <a:avLst/>
            </a:prstGeom>
            <a:noFill/>
            <a:ln>
              <a:noFill/>
            </a:ln>
          </p:spPr>
          <p:txBody>
            <a:bodyPr lIns="91425" tIns="91425" rIns="91425" bIns="91425"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FFFFFF"/>
                  </a:solidFill>
                  <a:effectLst/>
                  <a:uLnTx/>
                  <a:uFillTx/>
                  <a:latin typeface="Tahoma" panose="020B0604030504040204" pitchFamily="34" charset="0"/>
                  <a:ea typeface="Tahoma" panose="020B0604030504040204" pitchFamily="34" charset="0"/>
                </a:rPr>
                <a:t>27.61%</a:t>
              </a:r>
              <a:endParaRPr kumimoji="0" lang="en-US" sz="1200" b="0" i="0" u="none" strike="noStrike" kern="0" cap="none" spc="0" normalizeH="0" baseline="0" noProof="0">
                <a:ln>
                  <a:noFill/>
                </a:ln>
                <a:solidFill>
                  <a:sysClr val="windowText" lastClr="000000"/>
                </a:solidFill>
                <a:effectLst/>
                <a:uLnTx/>
                <a:uFillTx/>
                <a:latin typeface="Times New Roman" panose="02020603050405020304" pitchFamily="18" charset="0"/>
                <a:ea typeface="MS Mincho" panose="02020609040205080304" pitchFamily="49" charset="-128"/>
              </a:endParaRPr>
            </a:p>
          </p:txBody>
        </p:sp>
      </p:grpSp>
      <p:pic>
        <p:nvPicPr>
          <p:cNvPr id="35" name="Picture 3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23369012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smtClean="0"/>
              <a:t>SASI Analysis of Funds Distributed to community based organizations in the US under the recent CDC funding opportunity (PS15-1502)</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49922052"/>
              </p:ext>
            </p:extLst>
          </p:nvPr>
        </p:nvGraphicFramePr>
        <p:xfrm>
          <a:off x="533400" y="1809523"/>
          <a:ext cx="7391400" cy="4411663"/>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2" descr="http://southernaids.files.wordpress.com/2011/11/sasi1nobrake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188302"/>
            <a:ext cx="2311456" cy="636814"/>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5"/>
          <p:cNvPicPr>
            <a:picLocks noChangeAspect="1"/>
          </p:cNvPicPr>
          <p:nvPr/>
        </p:nvPicPr>
        <p:blipFill>
          <a:blip r:embed="rId5"/>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29056765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Comparison of new HIV diagnoses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53303291"/>
              </p:ext>
            </p:extLst>
          </p:nvPr>
        </p:nvGraphicFramePr>
        <p:xfrm>
          <a:off x="381000" y="1809523"/>
          <a:ext cx="7391400" cy="44116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751259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Comparison of HIV Prevalence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20741424"/>
              </p:ext>
            </p:extLst>
          </p:nvPr>
        </p:nvGraphicFramePr>
        <p:xfrm>
          <a:off x="381000" y="1809523"/>
          <a:ext cx="7391400" cy="44116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051835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smtClean="0"/>
              <a:t>CDC’s Recent Funding Allocation to CBOs</a:t>
            </a:r>
            <a:br>
              <a:rPr lang="en-US" sz="2800" dirty="0" smtClean="0"/>
            </a:br>
            <a:r>
              <a:rPr lang="en-US" sz="2800" dirty="0" smtClean="0"/>
              <a:t>Summary</a:t>
            </a:r>
            <a:endParaRPr lang="en-US"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69880749"/>
              </p:ext>
            </p:extLst>
          </p:nvPr>
        </p:nvGraphicFramePr>
        <p:xfrm>
          <a:off x="228600" y="1989059"/>
          <a:ext cx="7748833" cy="4161740"/>
        </p:xfrm>
        <a:graphic>
          <a:graphicData uri="http://schemas.openxmlformats.org/drawingml/2006/table">
            <a:tbl>
              <a:tblPr firstRow="1" firstCol="1" bandRow="1"/>
              <a:tblGrid>
                <a:gridCol w="1340483"/>
                <a:gridCol w="1787311"/>
                <a:gridCol w="1264102"/>
                <a:gridCol w="1428321"/>
                <a:gridCol w="1928616"/>
              </a:tblGrid>
              <a:tr h="113745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Region/State</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Total PS15-1502</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Funding Amount Received</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Percentage of Total US PS15-1502 Funding Received</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Percentage of new HIV diagnoses in US (2013)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gn="ctr">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Percentage of People Living with HIV in US (year-end 2012)</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r>
              <a:tr h="58698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United States</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t>
                      </a:r>
                      <a:r>
                        <a:rPr lang="en-US" sz="1400" dirty="0" smtClean="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40,615,001</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South</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t>
                      </a:r>
                      <a:r>
                        <a:rPr lang="en-US" sz="1400" dirty="0" smtClean="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13,483,383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33%</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51%</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43%</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Deep South Region</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t>
                      </a:r>
                      <a:r>
                        <a:rPr lang="en-US" sz="1400" dirty="0" smtClean="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10,683,383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26%</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40%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34%</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Florida</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$1,050,000</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11%</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11%</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New York &amp; California</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$14,794,561</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36%</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19%</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27%</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1155749" y="261635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7" name="Rectangle 3"/>
          <p:cNvSpPr>
            <a:spLocks noChangeArrowheads="1"/>
          </p:cNvSpPr>
          <p:nvPr/>
        </p:nvSpPr>
        <p:spPr bwMode="auto">
          <a:xfrm>
            <a:off x="1155749" y="2728198"/>
            <a:ext cx="29367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sng" strike="noStrike" cap="none" normalizeH="0" baseline="30000" dirty="0" smtClean="0">
                <a:ln>
                  <a:noFill/>
                </a:ln>
                <a:solidFill>
                  <a:schemeClr val="tx1"/>
                </a:solidFill>
                <a:effectLst/>
                <a:latin typeface="Cambria" panose="02040503050406030204" pitchFamily="18" charset="0"/>
                <a:ea typeface="MS Mincho" panose="02020609040205080304" pitchFamily="49" charset="-128"/>
                <a:cs typeface="Times New Roman" panose="02020603050405020304" pitchFamily="18" charset="0"/>
                <a:hlinkClick r:id="rId3"/>
              </a:rPr>
              <a:t>[</a:t>
            </a:r>
            <a:r>
              <a:rPr kumimoji="0" lang="en-US" altLang="en-US" sz="1000" b="0" i="0" u="sng" strike="noStrike" cap="none" normalizeH="0" baseline="30000" dirty="0" smtClean="0" bmk="">
                <a:ln>
                  <a:noFill/>
                </a:ln>
                <a:solidFill>
                  <a:schemeClr val="tx1"/>
                </a:solidFill>
                <a:effectLst/>
                <a:latin typeface="Cambria" panose="02040503050406030204" pitchFamily="18" charset="0"/>
                <a:ea typeface="MS Mincho" panose="02020609040205080304" pitchFamily="49" charset="-128"/>
                <a:cs typeface="Times New Roman" panose="02020603050405020304" pitchFamily="18" charset="0"/>
                <a:hlinkClick r:id="rId3"/>
              </a:rPr>
              <a:t>1]</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3446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072" y="230909"/>
            <a:ext cx="7696200" cy="1295400"/>
          </a:xfrm>
        </p:spPr>
        <p:txBody>
          <a:bodyPr/>
          <a:lstStyle/>
          <a:p>
            <a:pPr algn="ctr"/>
            <a:r>
              <a:rPr lang="en-US" dirty="0" smtClean="0"/>
              <a:t>PS15-1502 Funding Eligibility in Mississippi</a:t>
            </a:r>
            <a:endParaRPr lang="en-US" dirty="0"/>
          </a:p>
        </p:txBody>
      </p:sp>
      <p:sp>
        <p:nvSpPr>
          <p:cNvPr id="3" name="Content Placeholder 2"/>
          <p:cNvSpPr>
            <a:spLocks noGrp="1"/>
          </p:cNvSpPr>
          <p:nvPr>
            <p:ph idx="1"/>
          </p:nvPr>
        </p:nvSpPr>
        <p:spPr>
          <a:xfrm>
            <a:off x="341745" y="1331192"/>
            <a:ext cx="8192655" cy="5085112"/>
          </a:xfrm>
        </p:spPr>
        <p:txBody>
          <a:bodyPr/>
          <a:lstStyle/>
          <a:p>
            <a:pPr marL="457200" indent="-457200">
              <a:buFont typeface="Wingdings" panose="05000000000000000000" pitchFamily="2" charset="2"/>
              <a:buChar char="v"/>
            </a:pPr>
            <a:endParaRPr lang="en-US" dirty="0" smtClean="0"/>
          </a:p>
          <a:p>
            <a:pPr marL="457200" lvl="0" indent="-457200">
              <a:buFont typeface="Wingdings" pitchFamily="2" charset="2"/>
              <a:buChar char="v"/>
            </a:pPr>
            <a:r>
              <a:rPr lang="en-US" dirty="0" smtClean="0"/>
              <a:t>Under PS15-1502, only CBOs in the Jackson metropolitan area are eligible to apply for HIV </a:t>
            </a:r>
            <a:r>
              <a:rPr lang="en-US" dirty="0"/>
              <a:t>prevention funding from the Centers for Disease Control and Prevention (CDC).  </a:t>
            </a:r>
            <a:endParaRPr lang="en-US" dirty="0" smtClean="0"/>
          </a:p>
          <a:p>
            <a:pPr marL="0" lvl="0" indent="0"/>
            <a:endParaRPr lang="en-US" dirty="0" smtClean="0"/>
          </a:p>
          <a:p>
            <a:pPr marL="457200" lvl="0" indent="-457200">
              <a:buFont typeface="Wingdings" pitchFamily="2" charset="2"/>
              <a:buChar char="v"/>
            </a:pPr>
            <a:r>
              <a:rPr lang="en-US" dirty="0" smtClean="0"/>
              <a:t>CBOs in </a:t>
            </a:r>
            <a:r>
              <a:rPr lang="en-US" dirty="0"/>
              <a:t>other </a:t>
            </a:r>
            <a:r>
              <a:rPr lang="en-US" dirty="0" smtClean="0"/>
              <a:t>Mississippi cities are </a:t>
            </a:r>
            <a:r>
              <a:rPr lang="en-US" dirty="0"/>
              <a:t>not eligible for </a:t>
            </a:r>
            <a:r>
              <a:rPr lang="en-US" dirty="0" smtClean="0"/>
              <a:t>funding. </a:t>
            </a:r>
            <a:endParaRPr lang="en-US" dirty="0"/>
          </a:p>
          <a:p>
            <a:pPr marL="457200" indent="-457200">
              <a:buFont typeface="Wingdings" panose="05000000000000000000" pitchFamily="2" charset="2"/>
              <a:buChar char="v"/>
            </a:pPr>
            <a:endParaRPr lang="en-US" dirty="0"/>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97897"/>
            <a:ext cx="2311456" cy="63681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24186715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8472"/>
            <a:ext cx="7696200" cy="1295400"/>
          </a:xfrm>
        </p:spPr>
        <p:txBody>
          <a:bodyPr/>
          <a:lstStyle/>
          <a:p>
            <a:pPr algn="ctr"/>
            <a:r>
              <a:rPr lang="en-US" dirty="0" smtClean="0"/>
              <a:t>Consequences for Mississippi</a:t>
            </a:r>
            <a:endParaRPr lang="en-US" dirty="0"/>
          </a:p>
        </p:txBody>
      </p:sp>
      <p:sp>
        <p:nvSpPr>
          <p:cNvPr id="3" name="Content Placeholder 2"/>
          <p:cNvSpPr>
            <a:spLocks noGrp="1"/>
          </p:cNvSpPr>
          <p:nvPr>
            <p:ph idx="1"/>
          </p:nvPr>
        </p:nvSpPr>
        <p:spPr>
          <a:xfrm>
            <a:off x="341745" y="1454482"/>
            <a:ext cx="8192655" cy="5085112"/>
          </a:xfrm>
        </p:spPr>
        <p:txBody>
          <a:bodyPr/>
          <a:lstStyle/>
          <a:p>
            <a:pPr marL="457200" indent="-457200">
              <a:buFont typeface="Wingdings" panose="05000000000000000000" pitchFamily="2" charset="2"/>
              <a:buChar char="v"/>
            </a:pPr>
            <a:endParaRPr lang="en-US" dirty="0" smtClean="0"/>
          </a:p>
          <a:p>
            <a:pPr marL="457200" indent="-457200">
              <a:buFont typeface="Wingdings" panose="05000000000000000000" pitchFamily="2" charset="2"/>
              <a:buChar char="v"/>
            </a:pPr>
            <a:r>
              <a:rPr lang="en-US" dirty="0" smtClean="0"/>
              <a:t>57.46% </a:t>
            </a:r>
            <a:r>
              <a:rPr lang="en-US" dirty="0"/>
              <a:t>of people living with HIV in </a:t>
            </a:r>
            <a:r>
              <a:rPr lang="en-US" dirty="0" smtClean="0"/>
              <a:t>MS </a:t>
            </a:r>
            <a:r>
              <a:rPr lang="en-US" dirty="0"/>
              <a:t>live outside of the </a:t>
            </a:r>
            <a:r>
              <a:rPr lang="en-US" dirty="0" smtClean="0"/>
              <a:t>Jackson metropolitan area that </a:t>
            </a:r>
            <a:r>
              <a:rPr lang="en-US" dirty="0"/>
              <a:t>are </a:t>
            </a:r>
            <a:r>
              <a:rPr lang="en-US" dirty="0" smtClean="0"/>
              <a:t>not </a:t>
            </a:r>
            <a:r>
              <a:rPr lang="en-US" dirty="0"/>
              <a:t>eligible to apply for funding. </a:t>
            </a:r>
          </a:p>
          <a:p>
            <a:pPr marL="0" lvl="0" indent="0"/>
            <a:endParaRPr lang="en-US" dirty="0" smtClean="0"/>
          </a:p>
          <a:p>
            <a:pPr marL="457200" lvl="0" indent="-457200">
              <a:buFont typeface="Wingdings" pitchFamily="2" charset="2"/>
              <a:buChar char="v"/>
            </a:pPr>
            <a:r>
              <a:rPr lang="en-US" dirty="0" smtClean="0"/>
              <a:t>Only one Mississippi-based CBO received </a:t>
            </a:r>
            <a:r>
              <a:rPr lang="en-US" dirty="0"/>
              <a:t>funding pursuant to PS15-1502.</a:t>
            </a:r>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183" y="6087243"/>
            <a:ext cx="2311456" cy="63681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34577759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Conclusions from SASI Analysis</a:t>
            </a:r>
            <a:endParaRPr lang="en-US" dirty="0"/>
          </a:p>
        </p:txBody>
      </p:sp>
      <p:sp>
        <p:nvSpPr>
          <p:cNvPr id="3" name="Content Placeholder 2"/>
          <p:cNvSpPr>
            <a:spLocks noGrp="1"/>
          </p:cNvSpPr>
          <p:nvPr>
            <p:ph idx="1"/>
          </p:nvPr>
        </p:nvSpPr>
        <p:spPr/>
        <p:txBody>
          <a:bodyPr/>
          <a:lstStyle/>
          <a:p>
            <a:pPr marL="457200" indent="-457200">
              <a:buFont typeface="Wingdings" panose="05000000000000000000" pitchFamily="2" charset="2"/>
              <a:buChar char="v"/>
            </a:pPr>
            <a:endParaRPr lang="en-US" dirty="0" smtClean="0"/>
          </a:p>
          <a:p>
            <a:pPr marL="457200" indent="-457200">
              <a:buFont typeface="Wingdings" panose="05000000000000000000" pitchFamily="2" charset="2"/>
              <a:buChar char="v"/>
            </a:pPr>
            <a:r>
              <a:rPr lang="en-US" dirty="0" smtClean="0"/>
              <a:t>Recent CDC funding to CBOs is inconsistent with the geographic distribution of the epidemic both within states and between regions.</a:t>
            </a:r>
          </a:p>
          <a:p>
            <a:pPr marL="0" indent="0"/>
            <a:endParaRPr lang="en-US" dirty="0" smtClean="0"/>
          </a:p>
          <a:p>
            <a:pPr marL="457200" indent="-457200">
              <a:buFont typeface="Wingdings" panose="05000000000000000000" pitchFamily="2" charset="2"/>
              <a:buChar char="v"/>
            </a:pPr>
            <a:r>
              <a:rPr lang="en-US" dirty="0" smtClean="0"/>
              <a:t>Additional resources are needed for the South and within the South, for the large urban centers and the rural and smaller urban areas with heavy HIV burden.</a:t>
            </a:r>
          </a:p>
          <a:p>
            <a:pPr marL="0" indent="0"/>
            <a:endParaRPr lang="en-US" dirty="0"/>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014" y="6080509"/>
            <a:ext cx="2311456" cy="63681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10076364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r>
            <a:br>
              <a:rPr lang="en-US" dirty="0"/>
            </a:br>
            <a:r>
              <a:rPr lang="en-US" dirty="0" smtClean="0"/>
              <a:t>SASI/SAC Toolkit</a:t>
            </a:r>
            <a:endParaRPr lang="en-US"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smtClean="0"/>
              <a:t>Take Action</a:t>
            </a:r>
          </a:p>
          <a:p>
            <a:pPr marL="806450" lvl="1" indent="-457200">
              <a:buFont typeface="Arial" panose="020B0604020202020204" pitchFamily="34" charset="0"/>
              <a:buChar char="•"/>
            </a:pPr>
            <a:r>
              <a:rPr lang="en-US" dirty="0" smtClean="0"/>
              <a:t>Write to CDC Prevention Director, Dr. Eugene McCray</a:t>
            </a:r>
          </a:p>
          <a:p>
            <a:pPr marL="806450" lvl="1" indent="-457200">
              <a:buFont typeface="Arial" panose="020B0604020202020204" pitchFamily="34" charset="0"/>
              <a:buChar char="•"/>
            </a:pPr>
            <a:r>
              <a:rPr lang="en-US" dirty="0" smtClean="0"/>
              <a:t>Letters to be delivered </a:t>
            </a:r>
            <a:r>
              <a:rPr lang="en-US" dirty="0" smtClean="0"/>
              <a:t>in bulk in April.</a:t>
            </a:r>
          </a:p>
          <a:p>
            <a:pPr marL="457200" indent="-457200">
              <a:buFont typeface="Arial" panose="020B0604020202020204" pitchFamily="34" charset="0"/>
              <a:buChar char="•"/>
            </a:pPr>
            <a:r>
              <a:rPr lang="en-US" dirty="0" smtClean="0"/>
              <a:t>2-page Fact Sheet: Impact of Recent CDC Funding on Southern CBOs</a:t>
            </a:r>
          </a:p>
          <a:p>
            <a:pPr marL="457200" indent="-457200">
              <a:buFont typeface="Arial" panose="020B0604020202020204" pitchFamily="34" charset="0"/>
              <a:buChar char="•"/>
            </a:pPr>
            <a:r>
              <a:rPr lang="en-US" dirty="0" smtClean="0"/>
              <a:t>Mississippi Fact Sheet</a:t>
            </a:r>
          </a:p>
          <a:p>
            <a:pPr marL="457200" indent="-457200">
              <a:buFont typeface="Arial" panose="020B0604020202020204" pitchFamily="34" charset="0"/>
              <a:buChar char="•"/>
            </a:pPr>
            <a:r>
              <a:rPr lang="en-US" dirty="0" smtClean="0"/>
              <a:t>Stationery and envelopes</a:t>
            </a:r>
          </a:p>
          <a:p>
            <a:pPr marL="457200" indent="-457200">
              <a:buFont typeface="Arial" panose="020B0604020202020204" pitchFamily="34" charset="0"/>
              <a:buChar char="•"/>
            </a:pPr>
            <a:endParaRPr lang="en-US" dirty="0"/>
          </a:p>
        </p:txBody>
      </p:sp>
      <p:pic>
        <p:nvPicPr>
          <p:cNvPr id="4" name="Picture 3"/>
          <p:cNvPicPr>
            <a:picLocks noChangeAspect="1"/>
          </p:cNvPicPr>
          <p:nvPr/>
        </p:nvPicPr>
        <p:blipFill>
          <a:blip r:embed="rId3"/>
          <a:stretch>
            <a:fillRect/>
          </a:stretch>
        </p:blipFill>
        <p:spPr>
          <a:xfrm>
            <a:off x="7596554" y="5310554"/>
            <a:ext cx="1547446" cy="1547446"/>
          </a:xfrm>
          <a:prstGeom prst="rect">
            <a:avLst/>
          </a:prstGeom>
        </p:spPr>
      </p:pic>
      <p:pic>
        <p:nvPicPr>
          <p:cNvPr id="5" name="Picture 2" descr="http://southernaids.files.wordpress.com/2011/11/sasi1nobrake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013" y="6049019"/>
            <a:ext cx="2425755" cy="66830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48951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Collect your own letters.</a:t>
            </a:r>
            <a:endParaRPr lang="en-US" dirty="0"/>
          </a:p>
        </p:txBody>
      </p:sp>
      <p:sp>
        <p:nvSpPr>
          <p:cNvPr id="3" name="Content Placeholder 2"/>
          <p:cNvSpPr>
            <a:spLocks noGrp="1"/>
          </p:cNvSpPr>
          <p:nvPr>
            <p:ph idx="1"/>
          </p:nvPr>
        </p:nvSpPr>
        <p:spPr/>
        <p:txBody>
          <a:bodyPr/>
          <a:lstStyle/>
          <a:p>
            <a:pPr algn="ctr"/>
            <a:r>
              <a:rPr lang="en-US" b="1" u="sng" dirty="0" smtClean="0"/>
              <a:t>Toolkit on our website</a:t>
            </a:r>
            <a:r>
              <a:rPr lang="en-US" dirty="0"/>
              <a:t>: http://southernaidsstrategy.org/take-action/</a:t>
            </a:r>
            <a:endParaRPr lang="en-US" dirty="0" smtClean="0"/>
          </a:p>
          <a:p>
            <a:pPr marL="457200" indent="-457200">
              <a:buFont typeface="Arial" panose="020B0604020202020204" pitchFamily="34" charset="0"/>
              <a:buChar char="•"/>
            </a:pPr>
            <a:endParaRPr lang="en-US" dirty="0" smtClean="0"/>
          </a:p>
          <a:p>
            <a:pPr marL="457200" indent="-457200">
              <a:buFont typeface="Arial" panose="020B0604020202020204" pitchFamily="34" charset="0"/>
              <a:buChar char="•"/>
            </a:pPr>
            <a:r>
              <a:rPr lang="en-US" dirty="0" smtClean="0"/>
              <a:t>Campaign i</a:t>
            </a:r>
            <a:r>
              <a:rPr lang="en-US" dirty="0" smtClean="0"/>
              <a:t>ntroductory </a:t>
            </a:r>
            <a:r>
              <a:rPr lang="en-US" dirty="0" smtClean="0"/>
              <a:t>letter</a:t>
            </a:r>
          </a:p>
          <a:p>
            <a:pPr marL="457200" indent="-457200">
              <a:buFont typeface="Arial" panose="020B0604020202020204" pitchFamily="34" charset="0"/>
              <a:buChar char="•"/>
            </a:pPr>
            <a:r>
              <a:rPr lang="en-US" dirty="0" smtClean="0"/>
              <a:t>2-pager on </a:t>
            </a:r>
            <a:r>
              <a:rPr lang="en-US" dirty="0" smtClean="0"/>
              <a:t>Impact of CDC Funding</a:t>
            </a:r>
            <a:endParaRPr lang="en-US" dirty="0" smtClean="0"/>
          </a:p>
          <a:p>
            <a:pPr marL="457200" indent="-457200">
              <a:buFont typeface="Arial" panose="020B0604020202020204" pitchFamily="34" charset="0"/>
              <a:buChar char="•"/>
            </a:pPr>
            <a:r>
              <a:rPr lang="en-US" dirty="0" smtClean="0"/>
              <a:t>State-based fact sheet</a:t>
            </a:r>
          </a:p>
          <a:p>
            <a:pPr marL="457200" indent="-457200">
              <a:buFont typeface="Arial" panose="020B0604020202020204" pitchFamily="34" charset="0"/>
              <a:buChar char="•"/>
            </a:pPr>
            <a:r>
              <a:rPr lang="en-US" dirty="0" smtClean="0"/>
              <a:t>Power point slides</a:t>
            </a:r>
          </a:p>
          <a:p>
            <a:pPr marL="457200" indent="-457200">
              <a:buFont typeface="Arial" panose="020B0604020202020204" pitchFamily="34" charset="0"/>
              <a:buChar char="•"/>
            </a:pPr>
            <a:r>
              <a:rPr lang="en-US" dirty="0" smtClean="0"/>
              <a:t>Longer Report for more details</a:t>
            </a:r>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014" y="6080509"/>
            <a:ext cx="2311456" cy="63681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4202898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199" y="411162"/>
            <a:ext cx="7077075" cy="1189038"/>
          </a:xfrm>
          <a:solidFill>
            <a:srgbClr val="FF0000"/>
          </a:solidFill>
          <a:ln w="76200" cmpd="sng">
            <a:solidFill>
              <a:schemeClr val="tx1"/>
            </a:solidFill>
          </a:ln>
        </p:spPr>
        <p:txBody>
          <a:bodyPr/>
          <a:lstStyle/>
          <a:p>
            <a:r>
              <a:rPr lang="en-US" sz="2400" dirty="0" smtClean="0">
                <a:solidFill>
                  <a:schemeClr val="bg1"/>
                </a:solidFill>
              </a:rPr>
              <a:t>Follow </a:t>
            </a:r>
            <a:r>
              <a:rPr lang="en-US" sz="2400" dirty="0" smtClean="0">
                <a:solidFill>
                  <a:schemeClr val="bg1"/>
                </a:solidFill>
              </a:rPr>
              <a:t>the Work of the </a:t>
            </a:r>
            <a:br>
              <a:rPr lang="en-US" sz="2400" dirty="0" smtClean="0">
                <a:solidFill>
                  <a:schemeClr val="bg1"/>
                </a:solidFill>
              </a:rPr>
            </a:br>
            <a:r>
              <a:rPr lang="en-US" sz="2400" dirty="0" smtClean="0">
                <a:solidFill>
                  <a:schemeClr val="bg1"/>
                </a:solidFill>
              </a:rPr>
              <a:t>Southern HIV/AIDS Strategy Initiative (SASI) </a:t>
            </a:r>
            <a:br>
              <a:rPr lang="en-US" sz="2400" dirty="0" smtClean="0">
                <a:solidFill>
                  <a:schemeClr val="bg1"/>
                </a:solidFill>
              </a:rPr>
            </a:br>
            <a:r>
              <a:rPr lang="en-US" sz="2400" dirty="0" smtClean="0">
                <a:solidFill>
                  <a:schemeClr val="bg1"/>
                </a:solidFill>
              </a:rPr>
              <a:t>and the Southern AIDS Coalition (SAC)</a:t>
            </a:r>
            <a:endParaRPr lang="en-US" sz="2400" dirty="0">
              <a:solidFill>
                <a:schemeClr val="bg1"/>
              </a:solidFill>
            </a:endParaRPr>
          </a:p>
        </p:txBody>
      </p:sp>
      <p:sp>
        <p:nvSpPr>
          <p:cNvPr id="3" name="Content Placeholder 2"/>
          <p:cNvSpPr>
            <a:spLocks noGrp="1"/>
          </p:cNvSpPr>
          <p:nvPr>
            <p:ph idx="1"/>
          </p:nvPr>
        </p:nvSpPr>
        <p:spPr>
          <a:xfrm>
            <a:off x="609600" y="1905000"/>
            <a:ext cx="8229600" cy="3886200"/>
          </a:xfrm>
        </p:spPr>
        <p:txBody>
          <a:bodyPr/>
          <a:lstStyle/>
          <a:p>
            <a:pPr marL="0" indent="0">
              <a:buNone/>
            </a:pPr>
            <a:endParaRPr lang="en-US" dirty="0" smtClean="0"/>
          </a:p>
          <a:p>
            <a:pPr lvl="1"/>
            <a:endParaRPr lang="en-US" dirty="0">
              <a:solidFill>
                <a:schemeClr val="tx1"/>
              </a:solidFill>
            </a:endParaRPr>
          </a:p>
          <a:p>
            <a:pPr lvl="1"/>
            <a:r>
              <a:rPr lang="en-US" dirty="0" smtClean="0"/>
              <a:t>Visit </a:t>
            </a:r>
            <a:r>
              <a:rPr lang="en-US" dirty="0" smtClean="0"/>
              <a:t>SASI’s website</a:t>
            </a:r>
          </a:p>
          <a:p>
            <a:pPr lvl="2"/>
            <a:r>
              <a:rPr lang="en-US" dirty="0">
                <a:solidFill>
                  <a:srgbClr val="FF0000"/>
                </a:solidFill>
                <a:hlinkClick r:id="rId3"/>
              </a:rPr>
              <a:t>www.southernaidsstrategy.org</a:t>
            </a:r>
            <a:endParaRPr lang="en-US" dirty="0">
              <a:solidFill>
                <a:srgbClr val="FF0000"/>
              </a:solidFill>
            </a:endParaRPr>
          </a:p>
          <a:p>
            <a:pPr lvl="1"/>
            <a:endParaRPr lang="en-US" dirty="0" smtClean="0"/>
          </a:p>
          <a:p>
            <a:pPr lvl="1"/>
            <a:r>
              <a:rPr lang="en-US" dirty="0" smtClean="0"/>
              <a:t>Visit SAC’s website</a:t>
            </a:r>
          </a:p>
          <a:p>
            <a:pPr lvl="2"/>
            <a:r>
              <a:rPr lang="en-US" dirty="0">
                <a:hlinkClick r:id="rId4"/>
              </a:rPr>
              <a:t>http://southernaidscoalition.org</a:t>
            </a:r>
            <a:r>
              <a:rPr lang="en-US" dirty="0" smtClean="0">
                <a:hlinkClick r:id="rId4"/>
              </a:rPr>
              <a:t>/</a:t>
            </a:r>
            <a:r>
              <a:rPr lang="en-US" dirty="0" smtClean="0"/>
              <a:t> </a:t>
            </a:r>
          </a:p>
          <a:p>
            <a:pPr lvl="1"/>
            <a:endParaRPr lang="en-US" dirty="0" smtClean="0"/>
          </a:p>
          <a:p>
            <a:pPr lvl="2"/>
            <a:endParaRPr lang="en-US" dirty="0">
              <a:solidFill>
                <a:srgbClr val="FF0000"/>
              </a:solidFill>
            </a:endParaRPr>
          </a:p>
          <a:p>
            <a:pPr lvl="2"/>
            <a:endParaRPr lang="en-US" dirty="0">
              <a:solidFill>
                <a:srgbClr val="FF0000"/>
              </a:solidFill>
            </a:endParaRPr>
          </a:p>
          <a:p>
            <a:pPr marL="349250" lvl="1" indent="0">
              <a:buNone/>
            </a:pPr>
            <a:endParaRPr lang="en-US" dirty="0" smtClean="0"/>
          </a:p>
          <a:p>
            <a:pPr lvl="1"/>
            <a:endParaRPr lang="en-US" dirty="0" smtClean="0"/>
          </a:p>
          <a:p>
            <a:pPr marL="914400" lvl="2" indent="0">
              <a:buNone/>
            </a:pPr>
            <a:endParaRPr lang="en-US" dirty="0" smtClean="0"/>
          </a:p>
          <a:p>
            <a:pPr lvl="1"/>
            <a:endParaRPr lang="en-US" dirty="0" smtClean="0"/>
          </a:p>
          <a:p>
            <a:pPr marL="457200" lvl="1" indent="0">
              <a:buNone/>
            </a:pPr>
            <a:endParaRPr lang="en-US" dirty="0" smtClean="0"/>
          </a:p>
          <a:p>
            <a:pPr lvl="2"/>
            <a:endParaRPr lang="en-US" dirty="0" smtClean="0"/>
          </a:p>
          <a:p>
            <a:pPr lvl="1"/>
            <a:endParaRPr lang="en-US" dirty="0"/>
          </a:p>
        </p:txBody>
      </p:sp>
      <p:sp>
        <p:nvSpPr>
          <p:cNvPr id="7" name="Rectangle 6"/>
          <p:cNvSpPr/>
          <p:nvPr/>
        </p:nvSpPr>
        <p:spPr>
          <a:xfrm>
            <a:off x="0" y="6705600"/>
            <a:ext cx="9144000" cy="152400"/>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0" y="6248400"/>
            <a:ext cx="9144000" cy="4572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0" y="6096000"/>
            <a:ext cx="9144000" cy="152400"/>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0" y="6019800"/>
            <a:ext cx="9144000" cy="762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0" y="5943600"/>
            <a:ext cx="9144000" cy="76200"/>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23810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ales training presentation">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Sales Training_final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defRPr kumimoji="0" lang="en-US" sz="2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defRPr kumimoji="0" lang="en-US" sz="2600" b="0" i="0" u="none" strike="noStrike" cap="none" normalizeH="0" baseline="0" smtClean="0">
            <a:ln>
              <a:noFill/>
            </a:ln>
            <a:solidFill>
              <a:schemeClr val="tx1"/>
            </a:solidFill>
            <a:effectLst/>
            <a:latin typeface="Arial" charset="0"/>
          </a:defRPr>
        </a:defPPr>
      </a:lstStyle>
    </a:lnDef>
  </a:objectDefaults>
  <a:extraClrSchemeLst>
    <a:extraClrScheme>
      <a:clrScheme name="Sales Training_final2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Sales Training_final2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Sales Training_final2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Sales Training_final2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Sales Training_final2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Sales Training_final2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Sales Training_final2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Sales Training_final2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Sales Training_final2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Sales Training_final2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Wisp</Template>
  <TotalTime>76405</TotalTime>
  <Words>1183</Words>
  <Application>Microsoft Office PowerPoint</Application>
  <PresentationFormat>On-screen Show (4:3)</PresentationFormat>
  <Paragraphs>188</Paragraphs>
  <Slides>14</Slides>
  <Notes>14</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14</vt:i4>
      </vt:variant>
    </vt:vector>
  </HeadingPairs>
  <TitlesOfParts>
    <vt:vector size="26" baseType="lpstr">
      <vt:lpstr>MS Mincho</vt:lpstr>
      <vt:lpstr>MS PGothic</vt:lpstr>
      <vt:lpstr>Arial</vt:lpstr>
      <vt:lpstr>Calibri</vt:lpstr>
      <vt:lpstr>Cambria</vt:lpstr>
      <vt:lpstr>News Gothic MT</vt:lpstr>
      <vt:lpstr>Tahoma</vt:lpstr>
      <vt:lpstr>Times New Roman</vt:lpstr>
      <vt:lpstr>Wingdings</vt:lpstr>
      <vt:lpstr>Wingdings 2</vt:lpstr>
      <vt:lpstr>Breeze</vt:lpstr>
      <vt:lpstr>Sales training presentation</vt:lpstr>
      <vt:lpstr>  HIV in Mississippi The Numbers Don’t Lie:  It’s Time to End Disparities</vt:lpstr>
      <vt:lpstr>HIV and AIDS Statistics in Mississippi</vt:lpstr>
      <vt:lpstr>SASI Analysis of CDC’s recent FOA for direct CBO funding (PS15-1502)</vt:lpstr>
      <vt:lpstr>SASI Analysis of % of PLWHA Living Outside an MSA eligible for CBO Funding from CDC</vt:lpstr>
      <vt:lpstr>SASI Analysis of Funds Distributed to community based organizations in the US under the recent CDC funding opportunity (PS15-1502)</vt:lpstr>
      <vt:lpstr>Comparison of new HIV diagnoses</vt:lpstr>
      <vt:lpstr>Comparison of HIV Prevalence</vt:lpstr>
      <vt:lpstr>CDC’s Recent Funding Allocation to CBOs Summary</vt:lpstr>
      <vt:lpstr>PS15-1502 Funding Eligibility in Mississippi</vt:lpstr>
      <vt:lpstr>Consequences for Mississippi</vt:lpstr>
      <vt:lpstr>Conclusions from SASI Analysis</vt:lpstr>
      <vt:lpstr> SASI/SAC Toolkit</vt:lpstr>
      <vt:lpstr>Collect your own letters.</vt:lpstr>
      <vt:lpstr>Follow the Work of the  Southern HIV/AIDS Strategy Initiative (SASI)  and the Southern AIDS Coalition (SAC)</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 Reif</dc:creator>
  <cp:lastModifiedBy>Carolyn McAllaster</cp:lastModifiedBy>
  <cp:revision>575</cp:revision>
  <cp:lastPrinted>2016-02-22T18:03:48Z</cp:lastPrinted>
  <dcterms:created xsi:type="dcterms:W3CDTF">2014-04-30T02:51:20Z</dcterms:created>
  <dcterms:modified xsi:type="dcterms:W3CDTF">2016-02-23T14:30:29Z</dcterms:modified>
</cp:coreProperties>
</file>