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60" r:id="rId1"/>
    <p:sldMasterId id="2147483673" r:id="rId2"/>
  </p:sldMasterIdLst>
  <p:notesMasterIdLst>
    <p:notesMasterId r:id="rId17"/>
  </p:notesMasterIdLst>
  <p:handoutMasterIdLst>
    <p:handoutMasterId r:id="rId18"/>
  </p:handoutMasterIdLst>
  <p:sldIdLst>
    <p:sldId id="313" r:id="rId3"/>
    <p:sldId id="361" r:id="rId4"/>
    <p:sldId id="349" r:id="rId5"/>
    <p:sldId id="366" r:id="rId6"/>
    <p:sldId id="351" r:id="rId7"/>
    <p:sldId id="352" r:id="rId8"/>
    <p:sldId id="353" r:id="rId9"/>
    <p:sldId id="354" r:id="rId10"/>
    <p:sldId id="355" r:id="rId11"/>
    <p:sldId id="363" r:id="rId12"/>
    <p:sldId id="362" r:id="rId13"/>
    <p:sldId id="364" r:id="rId14"/>
    <p:sldId id="365" r:id="rId15"/>
    <p:sldId id="316" r:id="rId16"/>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255"/>
    <p:restoredTop sz="93663" autoAdjust="0"/>
  </p:normalViewPr>
  <p:slideViewPr>
    <p:cSldViewPr snapToGrid="0" snapToObjects="1">
      <p:cViewPr varScale="1">
        <p:scale>
          <a:sx n="66" d="100"/>
          <a:sy n="66" d="100"/>
        </p:scale>
        <p:origin x="912" y="32"/>
      </p:cViewPr>
      <p:guideLst>
        <p:guide orient="horz" pos="2160"/>
        <p:guide pos="2880"/>
      </p:guideLst>
    </p:cSldViewPr>
  </p:slideViewPr>
  <p:notesTextViewPr>
    <p:cViewPr>
      <p:scale>
        <a:sx n="3" d="2"/>
        <a:sy n="3" d="2"/>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r>
              <a:rPr lang="en-US" dirty="0"/>
              <a:t>PS15-1502 </a:t>
            </a:r>
            <a:r>
              <a:rPr lang="en-US" dirty="0" smtClean="0"/>
              <a:t>Funding distribution</a:t>
            </a:r>
            <a:endParaRPr lang="en-US" dirty="0"/>
          </a:p>
        </c:rich>
      </c:tx>
      <c:layout/>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en-US"/>
        </a:p>
      </c:txPr>
    </c:title>
    <c:autoTitleDeleted val="0"/>
    <c:plotArea>
      <c:layout/>
      <c:pieChart>
        <c:varyColors val="1"/>
        <c:ser>
          <c:idx val="0"/>
          <c:order val="0"/>
          <c:tx>
            <c:strRef>
              <c:f>Sheet1!$B$1</c:f>
              <c:strCache>
                <c:ptCount val="1"/>
                <c:pt idx="0">
                  <c:v>PS15-1502 Funding</c:v>
                </c:pt>
              </c:strCache>
            </c:strRef>
          </c:tx>
          <c:spPr>
            <a:solidFill>
              <a:schemeClr val="lt1"/>
            </a:solidFill>
            <a:ln w="19050">
              <a:solidFill>
                <a:schemeClr val="accent1">
                  <a:lumMod val="75000"/>
                </a:schemeClr>
              </a:solidFill>
            </a:ln>
            <a:effectLst/>
          </c:spPr>
          <c:dPt>
            <c:idx val="0"/>
            <c:bubble3D val="0"/>
            <c:spPr>
              <a:solidFill>
                <a:schemeClr val="lt1"/>
              </a:solidFill>
              <a:ln w="19050">
                <a:solidFill>
                  <a:schemeClr val="accent1">
                    <a:lumMod val="75000"/>
                  </a:schemeClr>
                </a:solidFill>
              </a:ln>
              <a:effectLst/>
            </c:spPr>
          </c:dPt>
          <c:dPt>
            <c:idx val="1"/>
            <c:bubble3D val="0"/>
            <c:spPr>
              <a:solidFill>
                <a:schemeClr val="lt1"/>
              </a:solidFill>
              <a:ln w="19050">
                <a:solidFill>
                  <a:schemeClr val="accent1">
                    <a:lumMod val="75000"/>
                  </a:schemeClr>
                </a:solidFill>
              </a:ln>
              <a:effectLst/>
            </c:spPr>
          </c:dPt>
          <c:dPt>
            <c:idx val="2"/>
            <c:bubble3D val="0"/>
            <c:spPr>
              <a:solidFill>
                <a:schemeClr val="lt1"/>
              </a:solidFill>
              <a:ln w="19050">
                <a:solidFill>
                  <a:schemeClr val="accent1">
                    <a:lumMod val="75000"/>
                  </a:schemeClr>
                </a:solidFill>
              </a:ln>
              <a:effectLst/>
            </c:spPr>
          </c:dPt>
          <c:dPt>
            <c:idx val="3"/>
            <c:bubble3D val="0"/>
            <c:spPr>
              <a:solidFill>
                <a:schemeClr val="lt1"/>
              </a:solidFill>
              <a:ln w="19050">
                <a:solidFill>
                  <a:schemeClr val="accent1">
                    <a:lumMod val="75000"/>
                  </a:schemeClr>
                </a:solidFill>
              </a:ln>
              <a:effectLst/>
            </c:spPr>
          </c:dPt>
          <c:dLbls>
            <c:dLbl>
              <c:idx val="0"/>
              <c:layout>
                <c:manualLayout>
                  <c:x val="-0.17387490867765201"/>
                  <c:y val="0.17977993786016799"/>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rgbClr val="C00000"/>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13341924398625399"/>
                      <c:h val="0.15314859725232899"/>
                    </c:manualLayout>
                  </c15:layout>
                </c:ext>
              </c:extLst>
            </c:dLbl>
            <c:dLbl>
              <c:idx val="1"/>
              <c:layout>
                <c:manualLayout>
                  <c:x val="5.8653299780826364E-3"/>
                  <c:y val="-0.19022305194209077"/>
                </c:manualLayout>
              </c:layout>
              <c:tx>
                <c:rich>
                  <a:bodyPr/>
                  <a:lstStyle/>
                  <a:p>
                    <a:r>
                      <a:rPr lang="en-US" baseline="0" dirty="0" smtClean="0"/>
                      <a:t>NY/California</a:t>
                    </a:r>
                    <a:r>
                      <a:rPr lang="en-US" baseline="0" dirty="0"/>
                      <a:t>
</a:t>
                    </a:r>
                    <a:fld id="{FF08B6DB-FAA9-47D4-BEF6-AD0BB5C86381}" type="PERCENTAGE">
                      <a:rPr lang="en-US" baseline="0"/>
                      <a:pPr/>
                      <a:t>[PERCENTAGE]</a:t>
                    </a:fld>
                    <a:endParaRPr lang="en-US" baseline="0" dirty="0"/>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dLbl>
              <c:idx val="2"/>
              <c:layout>
                <c:manualLayout>
                  <c:x val="0.226044399430336"/>
                  <c:y val="0.18146966964325001"/>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C00000"/>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a:solidFill>
                    <a:schemeClr val="accent1">
                      <a:lumMod val="60000"/>
                      <a:lumOff val="40000"/>
                    </a:schemeClr>
                  </a:solidFill>
                </a:ln>
                <a:effectLst/>
              </c:spPr>
            </c:leaderLines>
            <c:extLst>
              <c:ext xmlns:c15="http://schemas.microsoft.com/office/drawing/2012/chart" uri="{CE6537A1-D6FC-4f65-9D91-7224C49458BB}"/>
            </c:extLst>
          </c:dLbls>
          <c:cat>
            <c:strRef>
              <c:f>Sheet1!$A$2:$A$5</c:f>
              <c:strCache>
                <c:ptCount val="3"/>
                <c:pt idx="0">
                  <c:v>South</c:v>
                </c:pt>
                <c:pt idx="1">
                  <c:v>NY/Calif.</c:v>
                </c:pt>
                <c:pt idx="2">
                  <c:v>All Other States</c:v>
                </c:pt>
              </c:strCache>
            </c:strRef>
          </c:cat>
          <c:val>
            <c:numRef>
              <c:f>Sheet1!$B$2:$B$5</c:f>
              <c:numCache>
                <c:formatCode>0%</c:formatCode>
                <c:ptCount val="4"/>
                <c:pt idx="0">
                  <c:v>0.33</c:v>
                </c:pt>
                <c:pt idx="1">
                  <c:v>0.36</c:v>
                </c:pt>
                <c:pt idx="2">
                  <c:v>0.31</c:v>
                </c:pt>
              </c:numCache>
            </c:numRef>
          </c:val>
        </c:ser>
        <c:dLbls>
          <c:dLblPos val="inEnd"/>
          <c:showLegendKey val="0"/>
          <c:showVal val="0"/>
          <c:showCatName val="1"/>
          <c:showSerName val="0"/>
          <c:showPercent val="1"/>
          <c:showBubbleSize val="0"/>
          <c:showLeaderLines val="1"/>
        </c:dLbls>
        <c:firstSliceAng val="0"/>
      </c:pieChart>
      <c:spPr>
        <a:solidFill>
          <a:srgbClr val="C00000"/>
        </a:solidFill>
        <a:ln>
          <a:noFill/>
        </a:ln>
        <a:effectLst/>
      </c:spPr>
    </c:plotArea>
    <c:plotVisOnly val="1"/>
    <c:dispBlanksAs val="gap"/>
    <c:showDLblsOverMax val="0"/>
  </c:chart>
  <c:spPr>
    <a:solidFill>
      <a:schemeClr val="accent1"/>
    </a:solidFill>
    <a:ln w="9525" cap="flat" cmpd="sng" algn="ctr">
      <a:solidFill>
        <a:schemeClr val="accent1"/>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r>
              <a:rPr lang="en-US"/>
              <a:t>New HIV Diagnoses in the US</a:t>
            </a:r>
          </a:p>
        </c:rich>
      </c:tx>
      <c:layout/>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en-US"/>
        </a:p>
      </c:txPr>
    </c:title>
    <c:autoTitleDeleted val="0"/>
    <c:plotArea>
      <c:layout/>
      <c:pieChart>
        <c:varyColors val="1"/>
        <c:ser>
          <c:idx val="0"/>
          <c:order val="0"/>
          <c:tx>
            <c:strRef>
              <c:f>Sheet1!$B$1</c:f>
              <c:strCache>
                <c:ptCount val="1"/>
                <c:pt idx="0">
                  <c:v>New HIV Diagnoses</c:v>
                </c:pt>
              </c:strCache>
            </c:strRef>
          </c:tx>
          <c:spPr>
            <a:solidFill>
              <a:schemeClr val="lt1"/>
            </a:solidFill>
            <a:ln w="19050">
              <a:solidFill>
                <a:schemeClr val="accent1">
                  <a:lumMod val="75000"/>
                </a:schemeClr>
              </a:solidFill>
            </a:ln>
            <a:effectLst/>
          </c:spPr>
          <c:dPt>
            <c:idx val="0"/>
            <c:bubble3D val="0"/>
            <c:spPr>
              <a:solidFill>
                <a:schemeClr val="lt1"/>
              </a:solidFill>
              <a:ln w="19050">
                <a:solidFill>
                  <a:schemeClr val="accent1">
                    <a:lumMod val="75000"/>
                  </a:schemeClr>
                </a:solidFill>
              </a:ln>
              <a:effectLst/>
            </c:spPr>
          </c:dPt>
          <c:dPt>
            <c:idx val="1"/>
            <c:bubble3D val="0"/>
            <c:spPr>
              <a:solidFill>
                <a:schemeClr val="lt1"/>
              </a:solidFill>
              <a:ln w="19050">
                <a:solidFill>
                  <a:schemeClr val="accent1">
                    <a:lumMod val="75000"/>
                  </a:schemeClr>
                </a:solidFill>
              </a:ln>
              <a:effectLst/>
            </c:spPr>
          </c:dPt>
          <c:dPt>
            <c:idx val="2"/>
            <c:bubble3D val="0"/>
            <c:spPr>
              <a:solidFill>
                <a:schemeClr val="lt1"/>
              </a:solidFill>
              <a:ln w="19050">
                <a:solidFill>
                  <a:schemeClr val="accent1">
                    <a:lumMod val="75000"/>
                  </a:schemeClr>
                </a:solidFill>
              </a:ln>
              <a:effectLst/>
            </c:spPr>
          </c:dPt>
          <c:dPt>
            <c:idx val="3"/>
            <c:bubble3D val="0"/>
            <c:spPr>
              <a:solidFill>
                <a:schemeClr val="lt1"/>
              </a:solidFill>
              <a:ln w="19050">
                <a:solidFill>
                  <a:schemeClr val="accent1">
                    <a:lumMod val="75000"/>
                  </a:schemeClr>
                </a:solidFill>
              </a:ln>
              <a:effectLst/>
            </c:spPr>
          </c:dPt>
          <c:dLbls>
            <c:dLbl>
              <c:idx val="0"/>
              <c:layout>
                <c:manualLayout>
                  <c:x val="-0.21312349487241936"/>
                  <c:y val="-2.3494314955607495E-2"/>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rgbClr val="C00000"/>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104810996563574"/>
                      <c:h val="0.181360180956705"/>
                    </c:manualLayout>
                  </c15:layout>
                </c:ext>
              </c:extLst>
            </c:dLbl>
            <c:dLbl>
              <c:idx val="1"/>
              <c:layout>
                <c:manualLayout>
                  <c:x val="0.1377755229049977"/>
                  <c:y val="-0.20421686787952761"/>
                </c:manualLayout>
              </c:layout>
              <c:tx>
                <c:rich>
                  <a:bodyPr/>
                  <a:lstStyle/>
                  <a:p>
                    <a:r>
                      <a:rPr lang="en-US" sz="1400" baseline="0" dirty="0" smtClean="0">
                        <a:solidFill>
                          <a:srgbClr val="C00000"/>
                        </a:solidFill>
                      </a:rPr>
                      <a:t>NY/California</a:t>
                    </a:r>
                    <a:r>
                      <a:rPr lang="en-US" sz="1400" baseline="0" dirty="0">
                        <a:solidFill>
                          <a:srgbClr val="C00000"/>
                        </a:solidFill>
                      </a:rPr>
                      <a:t>
</a:t>
                    </a:r>
                    <a:fld id="{3D461CC7-6CDA-4C3C-955B-BA0B1718FF8E}" type="PERCENTAGE">
                      <a:rPr lang="en-US" sz="1400" baseline="0">
                        <a:solidFill>
                          <a:srgbClr val="C00000"/>
                        </a:solidFill>
                      </a:rPr>
                      <a:pPr/>
                      <a:t>[PERCENTAGE]</a:t>
                    </a:fld>
                    <a:endParaRPr lang="en-US" sz="1400" baseline="0" dirty="0">
                      <a:solidFill>
                        <a:srgbClr val="C00000"/>
                      </a:solidFill>
                    </a:endParaRPr>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dLbl>
              <c:idx val="2"/>
              <c:layout>
                <c:manualLayout>
                  <c:x val="0.18145412235841701"/>
                  <c:y val="0.17748205155289501"/>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C00000"/>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a:solidFill>
                    <a:schemeClr val="accent1">
                      <a:lumMod val="60000"/>
                      <a:lumOff val="40000"/>
                    </a:schemeClr>
                  </a:solidFill>
                </a:ln>
                <a:effectLst/>
              </c:spPr>
            </c:leaderLines>
            <c:extLst>
              <c:ext xmlns:c15="http://schemas.microsoft.com/office/drawing/2012/chart" uri="{CE6537A1-D6FC-4f65-9D91-7224C49458BB}"/>
            </c:extLst>
          </c:dLbls>
          <c:cat>
            <c:strRef>
              <c:f>Sheet1!$A$2:$A$5</c:f>
              <c:strCache>
                <c:ptCount val="3"/>
                <c:pt idx="0">
                  <c:v>South</c:v>
                </c:pt>
                <c:pt idx="1">
                  <c:v>NY/Calif.</c:v>
                </c:pt>
                <c:pt idx="2">
                  <c:v>All Other States</c:v>
                </c:pt>
              </c:strCache>
            </c:strRef>
          </c:cat>
          <c:val>
            <c:numRef>
              <c:f>Sheet1!$B$2:$B$5</c:f>
              <c:numCache>
                <c:formatCode>0%</c:formatCode>
                <c:ptCount val="4"/>
                <c:pt idx="0">
                  <c:v>0.51</c:v>
                </c:pt>
                <c:pt idx="1">
                  <c:v>0.19</c:v>
                </c:pt>
                <c:pt idx="2">
                  <c:v>0.3</c:v>
                </c:pt>
              </c:numCache>
            </c:numRef>
          </c:val>
        </c:ser>
        <c:dLbls>
          <c:dLblPos val="inEnd"/>
          <c:showLegendKey val="0"/>
          <c:showVal val="0"/>
          <c:showCatName val="1"/>
          <c:showSerName val="0"/>
          <c:showPercent val="1"/>
          <c:showBubbleSize val="0"/>
          <c:showLeaderLines val="1"/>
        </c:dLbls>
        <c:firstSliceAng val="0"/>
      </c:pieChart>
      <c:spPr>
        <a:solidFill>
          <a:srgbClr val="C00000"/>
        </a:solidFill>
        <a:ln>
          <a:noFill/>
        </a:ln>
        <a:effectLst/>
      </c:spPr>
    </c:plotArea>
    <c:plotVisOnly val="1"/>
    <c:dispBlanksAs val="gap"/>
    <c:showDLblsOverMax val="0"/>
  </c:chart>
  <c:spPr>
    <a:solidFill>
      <a:schemeClr val="accent1"/>
    </a:solidFill>
    <a:ln w="9525" cap="flat" cmpd="sng" algn="ctr">
      <a:solidFill>
        <a:schemeClr val="accent1"/>
      </a:solidFill>
      <a:round/>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en-US"/>
        </a:p>
      </c:txPr>
    </c:title>
    <c:autoTitleDeleted val="0"/>
    <c:plotArea>
      <c:layout/>
      <c:pieChart>
        <c:varyColors val="1"/>
        <c:ser>
          <c:idx val="0"/>
          <c:order val="0"/>
          <c:tx>
            <c:strRef>
              <c:f>Sheet1!$B$1</c:f>
              <c:strCache>
                <c:ptCount val="1"/>
                <c:pt idx="0">
                  <c:v>HIV Prevalence in the US</c:v>
                </c:pt>
              </c:strCache>
            </c:strRef>
          </c:tx>
          <c:spPr>
            <a:solidFill>
              <a:schemeClr val="lt1"/>
            </a:solidFill>
            <a:ln w="19050">
              <a:solidFill>
                <a:schemeClr val="accent1">
                  <a:lumMod val="75000"/>
                </a:schemeClr>
              </a:solidFill>
            </a:ln>
            <a:effectLst/>
          </c:spPr>
          <c:dPt>
            <c:idx val="0"/>
            <c:bubble3D val="0"/>
            <c:spPr>
              <a:solidFill>
                <a:schemeClr val="lt1"/>
              </a:solidFill>
              <a:ln w="19050">
                <a:solidFill>
                  <a:schemeClr val="accent1">
                    <a:lumMod val="75000"/>
                  </a:schemeClr>
                </a:solidFill>
              </a:ln>
              <a:effectLst/>
            </c:spPr>
          </c:dPt>
          <c:dPt>
            <c:idx val="1"/>
            <c:bubble3D val="0"/>
            <c:spPr>
              <a:solidFill>
                <a:schemeClr val="lt1"/>
              </a:solidFill>
              <a:ln w="19050">
                <a:solidFill>
                  <a:schemeClr val="accent1">
                    <a:lumMod val="75000"/>
                  </a:schemeClr>
                </a:solidFill>
              </a:ln>
              <a:effectLst/>
            </c:spPr>
          </c:dPt>
          <c:dPt>
            <c:idx val="2"/>
            <c:bubble3D val="0"/>
            <c:spPr>
              <a:solidFill>
                <a:schemeClr val="lt1"/>
              </a:solidFill>
              <a:ln w="19050">
                <a:solidFill>
                  <a:schemeClr val="accent1">
                    <a:lumMod val="75000"/>
                  </a:schemeClr>
                </a:solidFill>
              </a:ln>
              <a:effectLst/>
            </c:spPr>
          </c:dPt>
          <c:dPt>
            <c:idx val="3"/>
            <c:bubble3D val="0"/>
            <c:spPr>
              <a:solidFill>
                <a:schemeClr val="lt1"/>
              </a:solidFill>
              <a:ln w="19050">
                <a:solidFill>
                  <a:schemeClr val="accent1">
                    <a:lumMod val="75000"/>
                  </a:schemeClr>
                </a:solidFill>
              </a:ln>
              <a:effectLst/>
            </c:spPr>
          </c:dPt>
          <c:dLbls>
            <c:dLbl>
              <c:idx val="0"/>
              <c:layout>
                <c:manualLayout>
                  <c:x val="-0.18800903753010256"/>
                  <c:y val="3.9555831893777871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1"/>
              <c:layout>
                <c:manualLayout>
                  <c:x val="0.12281178125930135"/>
                  <c:y val="-0.19784988109925894"/>
                </c:manualLayout>
              </c:layout>
              <c:tx>
                <c:rich>
                  <a:bodyPr/>
                  <a:lstStyle/>
                  <a:p>
                    <a:r>
                      <a:rPr lang="en-US" dirty="0" smtClean="0"/>
                      <a:t>NY/California</a:t>
                    </a:r>
                    <a:r>
                      <a:rPr lang="en-US" baseline="0" dirty="0"/>
                      <a:t>
</a:t>
                    </a:r>
                    <a:fld id="{02981829-F81B-42F7-866F-C417A49AC2A0}" type="PERCENTAGE">
                      <a:rPr lang="en-US" baseline="0"/>
                      <a:pPr/>
                      <a:t>[PERCENTAGE]</a:t>
                    </a:fld>
                    <a:endParaRPr lang="en-US" baseline="0" dirty="0"/>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dLbl>
              <c:idx val="2"/>
              <c:layout>
                <c:manualLayout>
                  <c:x val="0.189289715074276"/>
                  <c:y val="0.18081208832134299"/>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C00000"/>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a:solidFill>
                    <a:schemeClr val="accent1">
                      <a:lumMod val="60000"/>
                      <a:lumOff val="40000"/>
                    </a:schemeClr>
                  </a:solidFill>
                </a:ln>
                <a:effectLst/>
              </c:spPr>
            </c:leaderLines>
            <c:extLst>
              <c:ext xmlns:c15="http://schemas.microsoft.com/office/drawing/2012/chart" uri="{CE6537A1-D6FC-4f65-9D91-7224C49458BB}"/>
            </c:extLst>
          </c:dLbls>
          <c:cat>
            <c:strRef>
              <c:f>Sheet1!$A$2:$A$5</c:f>
              <c:strCache>
                <c:ptCount val="3"/>
                <c:pt idx="0">
                  <c:v>South</c:v>
                </c:pt>
                <c:pt idx="1">
                  <c:v>NY/Cal</c:v>
                </c:pt>
                <c:pt idx="2">
                  <c:v>All Other States</c:v>
                </c:pt>
              </c:strCache>
            </c:strRef>
          </c:cat>
          <c:val>
            <c:numRef>
              <c:f>Sheet1!$B$2:$B$5</c:f>
              <c:numCache>
                <c:formatCode>0%</c:formatCode>
                <c:ptCount val="4"/>
                <c:pt idx="0">
                  <c:v>0.43</c:v>
                </c:pt>
                <c:pt idx="1">
                  <c:v>0.27</c:v>
                </c:pt>
                <c:pt idx="2">
                  <c:v>0.3</c:v>
                </c:pt>
              </c:numCache>
            </c:numRef>
          </c:val>
        </c:ser>
        <c:dLbls>
          <c:dLblPos val="inEnd"/>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solidFill>
      <a:srgbClr val="C00000"/>
    </a:solidFill>
    <a:ln w="9525" cap="flat" cmpd="sng" algn="ctr">
      <a:solidFill>
        <a:schemeClr val="accent1"/>
      </a:solidFill>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0">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800"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styleClr val="0"/>
    </cs:lnRef>
    <cs:fillRef idx="0"/>
    <cs:effectRef idx="0"/>
    <cs:fontRef idx="minor">
      <cs:styleClr val="0"/>
    </cs:fontRef>
    <cs:defRPr sz="900" b="1" kern="1200"/>
  </cs:dataLabel>
  <cs:dataLabelCallout>
    <cs:lnRef idx="0">
      <cs:styleClr val="0"/>
    </cs:lnRef>
    <cs:fillRef idx="0"/>
    <cs:effectRef idx="0"/>
    <cs:fontRef idx="minor">
      <cs:styleClr val="0"/>
    </cs:fontRef>
    <cs:spPr>
      <a:solidFill>
        <a:schemeClr val="lt1"/>
      </a:solidFill>
      <a:ln>
        <a:solidFill>
          <a:schemeClr val="phClr"/>
        </a:solidFill>
      </a:ln>
    </cs:spPr>
    <cs:defRPr sz="900" b="1" kern="1200"/>
    <cs:bodyPr rot="0" spcFirstLastPara="1" vertOverflow="clip" horzOverflow="clip" vert="horz" wrap="square" lIns="36576" tIns="18288" rIns="36576" bIns="18288" anchor="ctr" anchorCtr="1">
      <a:spAutoFit/>
    </cs:bodyPr>
  </cs:dataLabelCallout>
  <cs:dataPoint>
    <cs:lnRef idx="0">
      <cs:styleClr val="0"/>
    </cs:lnRef>
    <cs:fillRef idx="0"/>
    <cs:effectRef idx="0"/>
    <cs:fontRef idx="minor">
      <a:schemeClr val="dk1"/>
    </cs:fontRef>
    <cs:spPr>
      <a:solidFill>
        <a:schemeClr val="lt1"/>
      </a:solidFill>
      <a:ln w="19050">
        <a:solidFill>
          <a:schemeClr val="phClr"/>
        </a:solidFill>
      </a:ln>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60">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800"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styleClr val="0"/>
    </cs:lnRef>
    <cs:fillRef idx="0"/>
    <cs:effectRef idx="0"/>
    <cs:fontRef idx="minor">
      <cs:styleClr val="0"/>
    </cs:fontRef>
    <cs:defRPr sz="900" b="1" kern="1200"/>
  </cs:dataLabel>
  <cs:dataLabelCallout>
    <cs:lnRef idx="0">
      <cs:styleClr val="0"/>
    </cs:lnRef>
    <cs:fillRef idx="0"/>
    <cs:effectRef idx="0"/>
    <cs:fontRef idx="minor">
      <cs:styleClr val="0"/>
    </cs:fontRef>
    <cs:spPr>
      <a:solidFill>
        <a:schemeClr val="lt1"/>
      </a:solidFill>
      <a:ln>
        <a:solidFill>
          <a:schemeClr val="phClr"/>
        </a:solidFill>
      </a:ln>
    </cs:spPr>
    <cs:defRPr sz="900" b="1" kern="1200"/>
    <cs:bodyPr rot="0" spcFirstLastPara="1" vertOverflow="clip" horzOverflow="clip" vert="horz" wrap="square" lIns="36576" tIns="18288" rIns="36576" bIns="18288" anchor="ctr" anchorCtr="1">
      <a:spAutoFit/>
    </cs:bodyPr>
  </cs:dataLabelCallout>
  <cs:dataPoint>
    <cs:lnRef idx="0">
      <cs:styleClr val="0"/>
    </cs:lnRef>
    <cs:fillRef idx="0"/>
    <cs:effectRef idx="0"/>
    <cs:fontRef idx="minor">
      <a:schemeClr val="dk1"/>
    </cs:fontRef>
    <cs:spPr>
      <a:solidFill>
        <a:schemeClr val="lt1"/>
      </a:solidFill>
      <a:ln w="19050">
        <a:solidFill>
          <a:schemeClr val="phClr"/>
        </a:solidFill>
      </a:ln>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60">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800"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styleClr val="0"/>
    </cs:lnRef>
    <cs:fillRef idx="0"/>
    <cs:effectRef idx="0"/>
    <cs:fontRef idx="minor">
      <cs:styleClr val="0"/>
    </cs:fontRef>
    <cs:defRPr sz="900" b="1" kern="1200"/>
  </cs:dataLabel>
  <cs:dataLabelCallout>
    <cs:lnRef idx="0">
      <cs:styleClr val="0"/>
    </cs:lnRef>
    <cs:fillRef idx="0"/>
    <cs:effectRef idx="0"/>
    <cs:fontRef idx="minor">
      <cs:styleClr val="0"/>
    </cs:fontRef>
    <cs:spPr>
      <a:solidFill>
        <a:schemeClr val="lt1"/>
      </a:solidFill>
      <a:ln>
        <a:solidFill>
          <a:schemeClr val="phClr"/>
        </a:solidFill>
      </a:ln>
    </cs:spPr>
    <cs:defRPr sz="900" b="1" kern="1200"/>
    <cs:bodyPr rot="0" spcFirstLastPara="1" vertOverflow="clip" horzOverflow="clip" vert="horz" wrap="square" lIns="36576" tIns="18288" rIns="36576" bIns="18288" anchor="ctr" anchorCtr="1">
      <a:spAutoFit/>
    </cs:bodyPr>
  </cs:dataLabelCallout>
  <cs:dataPoint>
    <cs:lnRef idx="0">
      <cs:styleClr val="0"/>
    </cs:lnRef>
    <cs:fillRef idx="0"/>
    <cs:effectRef idx="0"/>
    <cs:fontRef idx="minor">
      <a:schemeClr val="dk1"/>
    </cs:fontRef>
    <cs:spPr>
      <a:solidFill>
        <a:schemeClr val="lt1"/>
      </a:solidFill>
      <a:ln w="19050">
        <a:solidFill>
          <a:schemeClr val="phClr"/>
        </a:solidFill>
      </a:ln>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8B3A5EA5-44D5-0C42-8556-7D30575B4D0D}" type="datetimeFigureOut">
              <a:rPr lang="en-US" smtClean="0"/>
              <a:pPr/>
              <a:t>2/28/2016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9F957818-5101-C74B-AD2C-24E95A6F45AC}" type="slidenum">
              <a:rPr lang="en-US" smtClean="0"/>
              <a:pPr/>
              <a:t>‹#›</a:t>
            </a:fld>
            <a:endParaRPr lang="en-US"/>
          </a:p>
        </p:txBody>
      </p:sp>
    </p:spTree>
    <p:extLst>
      <p:ext uri="{BB962C8B-B14F-4D97-AF65-F5344CB8AC3E}">
        <p14:creationId xmlns:p14="http://schemas.microsoft.com/office/powerpoint/2010/main" val="19851416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F8F38277-1D45-7B43-804B-443529F2FFE5}" type="datetimeFigureOut">
              <a:rPr lang="en-US" smtClean="0"/>
              <a:pPr/>
              <a:t>2/28/2016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D30FAFD8-0FB6-A944-96F4-B825DB8EAF1A}" type="slidenum">
              <a:rPr lang="en-US" smtClean="0"/>
              <a:pPr/>
              <a:t>‹#›</a:t>
            </a:fld>
            <a:endParaRPr lang="en-US"/>
          </a:p>
        </p:txBody>
      </p:sp>
    </p:spTree>
    <p:extLst>
      <p:ext uri="{BB962C8B-B14F-4D97-AF65-F5344CB8AC3E}">
        <p14:creationId xmlns:p14="http://schemas.microsoft.com/office/powerpoint/2010/main" val="127698464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a:t>
            </a:fld>
            <a:endParaRPr lang="en-US"/>
          </a:p>
        </p:txBody>
      </p:sp>
    </p:spTree>
    <p:extLst>
      <p:ext uri="{BB962C8B-B14F-4D97-AF65-F5344CB8AC3E}">
        <p14:creationId xmlns:p14="http://schemas.microsoft.com/office/powerpoint/2010/main" val="31736010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5B1A6F-FA5C-D343-A971-1CFE61B96742}" type="slidenum">
              <a:rPr lang="en-US" smtClean="0"/>
              <a:t>2</a:t>
            </a:fld>
            <a:endParaRPr lang="en-US"/>
          </a:p>
        </p:txBody>
      </p:sp>
    </p:spTree>
    <p:extLst>
      <p:ext uri="{BB962C8B-B14F-4D97-AF65-F5344CB8AC3E}">
        <p14:creationId xmlns:p14="http://schemas.microsoft.com/office/powerpoint/2010/main" val="4222601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4708" indent="-174708">
              <a:spcBef>
                <a:spcPct val="0"/>
              </a:spcBef>
              <a:buFont typeface="Arial" panose="020B0604020202020204" pitchFamily="34" charset="0"/>
              <a:buChar char="•"/>
            </a:pPr>
            <a:r>
              <a:rPr lang="en-US" dirty="0" smtClean="0"/>
              <a:t>SASI </a:t>
            </a:r>
            <a:r>
              <a:rPr lang="en-US" b="1" dirty="0" smtClean="0"/>
              <a:t>conducted an </a:t>
            </a:r>
            <a:r>
              <a:rPr lang="en-US" b="1" u="sng" dirty="0" smtClean="0"/>
              <a:t>analysis</a:t>
            </a:r>
            <a:r>
              <a:rPr lang="en-US" b="1" dirty="0" smtClean="0"/>
              <a:t> </a:t>
            </a:r>
            <a:r>
              <a:rPr lang="en-US" dirty="0" smtClean="0"/>
              <a:t>of the most </a:t>
            </a:r>
            <a:r>
              <a:rPr lang="en-US" b="1" dirty="0" smtClean="0"/>
              <a:t>recent CDC HIV prevention funding announcement </a:t>
            </a:r>
            <a:r>
              <a:rPr lang="en-US" dirty="0" smtClean="0"/>
              <a:t>for </a:t>
            </a:r>
            <a:r>
              <a:rPr lang="en-US" b="1" u="sng" dirty="0" smtClean="0"/>
              <a:t>direct funding </a:t>
            </a:r>
            <a:r>
              <a:rPr lang="en-US" dirty="0" smtClean="0"/>
              <a:t>to </a:t>
            </a:r>
            <a:r>
              <a:rPr lang="en-US" b="1" dirty="0" smtClean="0"/>
              <a:t>community based organizations </a:t>
            </a:r>
            <a:r>
              <a:rPr lang="en-US" dirty="0" smtClean="0"/>
              <a:t>(or </a:t>
            </a:r>
            <a:r>
              <a:rPr lang="en-US" b="1" dirty="0" smtClean="0"/>
              <a:t>CBOs</a:t>
            </a:r>
            <a:r>
              <a:rPr lang="en-US" dirty="0" smtClean="0"/>
              <a:t>), </a:t>
            </a:r>
            <a:r>
              <a:rPr lang="en-US" b="1" dirty="0" smtClean="0"/>
              <a:t>PS15-1502</a:t>
            </a:r>
            <a:r>
              <a:rPr lang="en-US" dirty="0" smtClean="0"/>
              <a:t>.</a:t>
            </a:r>
          </a:p>
          <a:p>
            <a:pPr eaLnBrk="1" hangingPunct="1">
              <a:spcBef>
                <a:spcPct val="0"/>
              </a:spcBef>
            </a:pPr>
            <a:endParaRPr lang="en-US" dirty="0" smtClean="0"/>
          </a:p>
          <a:p>
            <a:pPr marL="174708" indent="-174708">
              <a:spcBef>
                <a:spcPct val="0"/>
              </a:spcBef>
              <a:buFont typeface="Arial" panose="020B0604020202020204" pitchFamily="34" charset="0"/>
              <a:buChar char="•"/>
            </a:pPr>
            <a:r>
              <a:rPr lang="en-US" b="1" dirty="0" smtClean="0"/>
              <a:t>Direct fundin</a:t>
            </a:r>
            <a:r>
              <a:rPr lang="en-US" dirty="0" smtClean="0"/>
              <a:t>g to CBOs is </a:t>
            </a:r>
            <a:r>
              <a:rPr lang="en-US" b="1" u="sng" dirty="0" smtClean="0"/>
              <a:t>important</a:t>
            </a:r>
            <a:r>
              <a:rPr lang="en-US" dirty="0" smtClean="0"/>
              <a:t> because CBOs are </a:t>
            </a:r>
            <a:r>
              <a:rPr lang="en-US" b="1" dirty="0" smtClean="0"/>
              <a:t>uniquely positioned </a:t>
            </a:r>
            <a:r>
              <a:rPr lang="en-US" dirty="0" smtClean="0"/>
              <a:t>to reach </a:t>
            </a:r>
            <a:r>
              <a:rPr lang="en-US" b="1" dirty="0" smtClean="0"/>
              <a:t>communities at risk</a:t>
            </a:r>
            <a:r>
              <a:rPr lang="en-US" dirty="0" smtClean="0"/>
              <a:t>, like </a:t>
            </a:r>
            <a:r>
              <a:rPr lang="en-US" b="1" dirty="0" smtClean="0"/>
              <a:t>young gay</a:t>
            </a:r>
            <a:r>
              <a:rPr lang="en-US" b="1" baseline="0" dirty="0" smtClean="0"/>
              <a:t> and bisexual men</a:t>
            </a:r>
            <a:r>
              <a:rPr lang="en-US" baseline="0" dirty="0" smtClean="0"/>
              <a:t>.</a:t>
            </a:r>
          </a:p>
          <a:p>
            <a:pPr marL="174708" indent="-174708">
              <a:spcBef>
                <a:spcPct val="0"/>
              </a:spcBef>
              <a:buFont typeface="Arial" panose="020B0604020202020204" pitchFamily="34" charset="0"/>
              <a:buChar char="•"/>
            </a:pPr>
            <a:endParaRPr lang="en-US" baseline="0" dirty="0" smtClean="0"/>
          </a:p>
          <a:p>
            <a:pPr marL="174708" indent="-174708">
              <a:spcBef>
                <a:spcPct val="0"/>
              </a:spcBef>
              <a:buFont typeface="Arial" panose="020B0604020202020204" pitchFamily="34" charset="0"/>
              <a:buChar char="•"/>
            </a:pPr>
            <a:r>
              <a:rPr lang="en-US" dirty="0">
                <a:latin typeface="Arial" charset="0"/>
                <a:cs typeface="Arial" charset="0"/>
              </a:rPr>
              <a:t>In the past (PS10-1003 [2010] and PA-04064), the CDC did not impose an </a:t>
            </a:r>
            <a:r>
              <a:rPr lang="en-US" b="1" u="sng" dirty="0">
                <a:latin typeface="Arial" charset="0"/>
                <a:cs typeface="Arial" charset="0"/>
              </a:rPr>
              <a:t>explicit</a:t>
            </a:r>
            <a:r>
              <a:rPr lang="en-US" dirty="0">
                <a:latin typeface="Arial" charset="0"/>
                <a:cs typeface="Arial" charset="0"/>
              </a:rPr>
              <a:t> </a:t>
            </a:r>
            <a:r>
              <a:rPr lang="en-US" b="1" u="sng" dirty="0">
                <a:latin typeface="Arial" charset="0"/>
                <a:cs typeface="Arial" charset="0"/>
              </a:rPr>
              <a:t>geographic eligibility requirement</a:t>
            </a:r>
            <a:r>
              <a:rPr lang="en-US" dirty="0">
                <a:latin typeface="Arial" charset="0"/>
                <a:cs typeface="Arial" charset="0"/>
              </a:rPr>
              <a:t> but rather expressed that </a:t>
            </a:r>
            <a:r>
              <a:rPr lang="en-US" b="1" dirty="0">
                <a:latin typeface="Arial" charset="0"/>
                <a:cs typeface="Arial" charset="0"/>
              </a:rPr>
              <a:t>prevention should </a:t>
            </a:r>
            <a:r>
              <a:rPr lang="en-US" dirty="0">
                <a:latin typeface="Arial" charset="0"/>
                <a:cs typeface="Arial" charset="0"/>
              </a:rPr>
              <a:t>“reflect </a:t>
            </a:r>
            <a:r>
              <a:rPr lang="en-US" b="1" dirty="0">
                <a:latin typeface="Arial" charset="0"/>
                <a:cs typeface="Arial" charset="0"/>
              </a:rPr>
              <a:t>local</a:t>
            </a:r>
            <a:r>
              <a:rPr lang="en-US" dirty="0">
                <a:latin typeface="Arial" charset="0"/>
                <a:cs typeface="Arial" charset="0"/>
              </a:rPr>
              <a:t> </a:t>
            </a:r>
            <a:r>
              <a:rPr lang="en-US" b="1" dirty="0">
                <a:latin typeface="Arial" charset="0"/>
                <a:cs typeface="Arial" charset="0"/>
              </a:rPr>
              <a:t>prevention</a:t>
            </a:r>
            <a:r>
              <a:rPr lang="en-US" dirty="0">
                <a:latin typeface="Arial" charset="0"/>
                <a:cs typeface="Arial" charset="0"/>
              </a:rPr>
              <a:t> </a:t>
            </a:r>
            <a:r>
              <a:rPr lang="en-US" b="1" dirty="0">
                <a:latin typeface="Arial" charset="0"/>
                <a:cs typeface="Arial" charset="0"/>
              </a:rPr>
              <a:t>priorities</a:t>
            </a:r>
            <a:r>
              <a:rPr lang="en-US" dirty="0">
                <a:latin typeface="Arial" charset="0"/>
                <a:cs typeface="Arial" charset="0"/>
              </a:rPr>
              <a:t> and serve persons at </a:t>
            </a:r>
            <a:r>
              <a:rPr lang="en-US" b="1" dirty="0">
                <a:latin typeface="Arial" charset="0"/>
                <a:cs typeface="Arial" charset="0"/>
              </a:rPr>
              <a:t>high risk for acquiring or transmitting HIV</a:t>
            </a:r>
            <a:r>
              <a:rPr lang="en-US" dirty="0">
                <a:latin typeface="Arial" charset="0"/>
                <a:cs typeface="Arial" charset="0"/>
              </a:rPr>
              <a:t>.”  CDC  had </a:t>
            </a:r>
            <a:r>
              <a:rPr lang="en-US" b="1" dirty="0">
                <a:latin typeface="Arial" charset="0"/>
                <a:cs typeface="Arial" charset="0"/>
              </a:rPr>
              <a:t>also</a:t>
            </a:r>
            <a:r>
              <a:rPr lang="en-US" dirty="0">
                <a:latin typeface="Arial" charset="0"/>
                <a:cs typeface="Arial" charset="0"/>
              </a:rPr>
              <a:t> expressed a preference for </a:t>
            </a:r>
            <a:r>
              <a:rPr lang="en-US" b="1" dirty="0">
                <a:latin typeface="Arial" charset="0"/>
                <a:cs typeface="Arial" charset="0"/>
              </a:rPr>
              <a:t>distributing funds in proportion to the HIV epidemic geographically.</a:t>
            </a:r>
          </a:p>
          <a:p>
            <a:pPr marL="174708" indent="-174708">
              <a:spcBef>
                <a:spcPct val="0"/>
              </a:spcBef>
              <a:buFont typeface="Arial" panose="020B0604020202020204" pitchFamily="34" charset="0"/>
              <a:buChar char="•"/>
            </a:pPr>
            <a:endParaRPr lang="en-US" b="1" dirty="0">
              <a:latin typeface="Arial" charset="0"/>
              <a:cs typeface="Arial" charset="0"/>
            </a:endParaRPr>
          </a:p>
          <a:p>
            <a:pPr marL="174708" indent="-174708" defTabSz="931774" fontAlgn="base">
              <a:spcBef>
                <a:spcPct val="0"/>
              </a:spcBef>
              <a:spcAft>
                <a:spcPct val="0"/>
              </a:spcAft>
              <a:buFont typeface="Arial" panose="020B0604020202020204" pitchFamily="34" charset="0"/>
              <a:buChar char="•"/>
              <a:defRPr/>
            </a:pPr>
            <a:r>
              <a:rPr lang="en-US" dirty="0">
                <a:latin typeface="Arial" charset="0"/>
                <a:cs typeface="Arial" charset="0"/>
              </a:rPr>
              <a:t>PS15-1502, however,  </a:t>
            </a:r>
            <a:r>
              <a:rPr lang="en-US" b="1" u="sng" dirty="0">
                <a:latin typeface="Arial" charset="0"/>
                <a:cs typeface="Arial" charset="0"/>
              </a:rPr>
              <a:t>limited CBO eligibility</a:t>
            </a:r>
            <a:r>
              <a:rPr lang="en-US" dirty="0">
                <a:latin typeface="Arial" charset="0"/>
                <a:cs typeface="Arial" charset="0"/>
              </a:rPr>
              <a:t> for </a:t>
            </a:r>
            <a:r>
              <a:rPr lang="en-US" b="1" dirty="0">
                <a:latin typeface="Arial" charset="0"/>
                <a:cs typeface="Arial" charset="0"/>
              </a:rPr>
              <a:t>direct prevention funding </a:t>
            </a:r>
            <a:r>
              <a:rPr lang="en-US" dirty="0">
                <a:latin typeface="Arial" charset="0"/>
                <a:cs typeface="Arial" charset="0"/>
              </a:rPr>
              <a:t>to those CBOs located in </a:t>
            </a:r>
            <a:r>
              <a:rPr lang="en-US" b="1" u="sng" dirty="0">
                <a:latin typeface="Arial" charset="0"/>
                <a:cs typeface="Arial" charset="0"/>
              </a:rPr>
              <a:t>designated</a:t>
            </a:r>
            <a:r>
              <a:rPr lang="en-US" dirty="0">
                <a:latin typeface="Arial" charset="0"/>
                <a:cs typeface="Arial" charset="0"/>
              </a:rPr>
              <a:t> large </a:t>
            </a:r>
            <a:r>
              <a:rPr lang="en-US" b="1" dirty="0">
                <a:latin typeface="Arial" charset="0"/>
                <a:cs typeface="Arial" charset="0"/>
              </a:rPr>
              <a:t>MSAs—eligible MSAs </a:t>
            </a:r>
            <a:r>
              <a:rPr lang="en-US" dirty="0">
                <a:latin typeface="Arial" charset="0"/>
                <a:cs typeface="Arial" charset="0"/>
              </a:rPr>
              <a:t>were listed in the </a:t>
            </a:r>
            <a:r>
              <a:rPr lang="en-US" b="1" dirty="0">
                <a:latin typeface="Arial" charset="0"/>
                <a:cs typeface="Arial" charset="0"/>
              </a:rPr>
              <a:t>funding announcement</a:t>
            </a:r>
            <a:r>
              <a:rPr lang="en-US" dirty="0">
                <a:latin typeface="Arial" charset="0"/>
                <a:cs typeface="Arial" charset="0"/>
              </a:rPr>
              <a:t>.</a:t>
            </a:r>
          </a:p>
          <a:p>
            <a:pPr marL="174708" indent="-174708" defTabSz="931774" fontAlgn="base">
              <a:spcBef>
                <a:spcPct val="0"/>
              </a:spcBef>
              <a:spcAft>
                <a:spcPct val="0"/>
              </a:spcAft>
              <a:buFont typeface="Arial" panose="020B0604020202020204" pitchFamily="34" charset="0"/>
              <a:buChar char="•"/>
              <a:defRPr/>
            </a:pPr>
            <a:endParaRPr lang="en-US" dirty="0">
              <a:latin typeface="Arial" charset="0"/>
              <a:cs typeface="Arial" charset="0"/>
            </a:endParaRPr>
          </a:p>
          <a:p>
            <a:pPr marL="640594" lvl="1" indent="-174708" defTabSz="931774" fontAlgn="base">
              <a:spcBef>
                <a:spcPct val="0"/>
              </a:spcBef>
              <a:spcAft>
                <a:spcPct val="0"/>
              </a:spcAft>
              <a:buFont typeface="Arial" panose="020B0604020202020204" pitchFamily="34" charset="0"/>
              <a:buChar char="•"/>
              <a:defRPr/>
            </a:pPr>
            <a:r>
              <a:rPr lang="en-US" dirty="0">
                <a:latin typeface="Arial" charset="0"/>
                <a:cs typeface="Arial" charset="0"/>
              </a:rPr>
              <a:t>In </a:t>
            </a:r>
            <a:r>
              <a:rPr lang="en-US" b="1" dirty="0">
                <a:latin typeface="Arial" charset="0"/>
                <a:cs typeface="Arial" charset="0"/>
              </a:rPr>
              <a:t>4 of our 9 Deep South States</a:t>
            </a:r>
            <a:r>
              <a:rPr lang="en-US" dirty="0">
                <a:latin typeface="Arial" charset="0"/>
                <a:cs typeface="Arial" charset="0"/>
              </a:rPr>
              <a:t>, the </a:t>
            </a:r>
            <a:r>
              <a:rPr lang="en-US" b="1" dirty="0">
                <a:latin typeface="Arial" charset="0"/>
                <a:cs typeface="Arial" charset="0"/>
              </a:rPr>
              <a:t>number</a:t>
            </a:r>
            <a:r>
              <a:rPr lang="en-US" dirty="0">
                <a:latin typeface="Arial" charset="0"/>
                <a:cs typeface="Arial" charset="0"/>
              </a:rPr>
              <a:t> of </a:t>
            </a:r>
            <a:r>
              <a:rPr lang="en-US" b="1" dirty="0">
                <a:latin typeface="Arial" charset="0"/>
                <a:cs typeface="Arial" charset="0"/>
              </a:rPr>
              <a:t>new HIV diagnoses </a:t>
            </a:r>
            <a:r>
              <a:rPr lang="en-US" dirty="0">
                <a:latin typeface="Arial" charset="0"/>
                <a:cs typeface="Arial" charset="0"/>
              </a:rPr>
              <a:t>that occur </a:t>
            </a:r>
            <a:r>
              <a:rPr lang="en-US" b="1" u="sng" dirty="0">
                <a:latin typeface="Arial" charset="0"/>
                <a:cs typeface="Arial" charset="0"/>
              </a:rPr>
              <a:t>outside</a:t>
            </a:r>
            <a:r>
              <a:rPr lang="en-US" dirty="0">
                <a:latin typeface="Arial" charset="0"/>
                <a:cs typeface="Arial" charset="0"/>
              </a:rPr>
              <a:t> eligible MSAs is </a:t>
            </a:r>
            <a:r>
              <a:rPr lang="en-US" b="1" u="sng" dirty="0">
                <a:latin typeface="Arial" charset="0"/>
                <a:cs typeface="Arial" charset="0"/>
              </a:rPr>
              <a:t>greater than </a:t>
            </a:r>
            <a:r>
              <a:rPr lang="en-US" dirty="0">
                <a:latin typeface="Arial" charset="0"/>
                <a:cs typeface="Arial" charset="0"/>
              </a:rPr>
              <a:t>the number that occur </a:t>
            </a:r>
            <a:r>
              <a:rPr lang="en-US" b="1" u="sng" dirty="0">
                <a:latin typeface="Arial" charset="0"/>
                <a:cs typeface="Arial" charset="0"/>
              </a:rPr>
              <a:t>within</a:t>
            </a:r>
            <a:r>
              <a:rPr lang="en-US" dirty="0">
                <a:latin typeface="Arial" charset="0"/>
                <a:cs typeface="Arial" charset="0"/>
              </a:rPr>
              <a:t> eligible MSAs. (</a:t>
            </a:r>
            <a:r>
              <a:rPr lang="en-US" b="1" dirty="0">
                <a:latin typeface="Arial" charset="0"/>
                <a:cs typeface="Arial" charset="0"/>
              </a:rPr>
              <a:t>AL, MS, NC, SC</a:t>
            </a:r>
            <a:r>
              <a:rPr lang="en-US" dirty="0">
                <a:latin typeface="Arial" charset="0"/>
                <a:cs typeface="Arial" charset="0"/>
              </a:rPr>
              <a:t>). </a:t>
            </a:r>
          </a:p>
          <a:p>
            <a:pPr marL="640594" lvl="1" indent="-174708" defTabSz="931774" fontAlgn="base">
              <a:spcBef>
                <a:spcPct val="0"/>
              </a:spcBef>
              <a:spcAft>
                <a:spcPct val="0"/>
              </a:spcAft>
              <a:buFont typeface="Arial" panose="020B0604020202020204" pitchFamily="34" charset="0"/>
              <a:buChar char="•"/>
              <a:defRPr/>
            </a:pPr>
            <a:endParaRPr lang="en-US" dirty="0">
              <a:latin typeface="Arial" charset="0"/>
              <a:cs typeface="Arial" charset="0"/>
            </a:endParaRPr>
          </a:p>
          <a:p>
            <a:pPr marL="174708" indent="-174708" defTabSz="931774" fontAlgn="base">
              <a:spcBef>
                <a:spcPct val="0"/>
              </a:spcBef>
              <a:spcAft>
                <a:spcPct val="0"/>
              </a:spcAft>
              <a:buFont typeface="Arial" panose="020B0604020202020204" pitchFamily="34" charset="0"/>
              <a:buChar char="•"/>
              <a:defRPr/>
            </a:pPr>
            <a:endParaRPr lang="en-US" dirty="0">
              <a:latin typeface="Arial" charset="0"/>
              <a:cs typeface="Arial" charset="0"/>
            </a:endParaRPr>
          </a:p>
          <a:p>
            <a:pPr marL="174708" indent="-174708">
              <a:spcBef>
                <a:spcPct val="0"/>
              </a:spcBef>
              <a:buFont typeface="Arial" panose="020B0604020202020204" pitchFamily="34" charset="0"/>
              <a:buChar char="•"/>
            </a:pPr>
            <a:endParaRPr lang="en-US" b="1" baseline="0" dirty="0" smtClean="0"/>
          </a:p>
          <a:p>
            <a:pPr eaLnBrk="1" hangingPunct="1">
              <a:spcBef>
                <a:spcPct val="0"/>
              </a:spcBef>
            </a:pPr>
            <a:endParaRPr lang="en-US" b="1" baseline="0" dirty="0" smtClean="0"/>
          </a:p>
          <a:p>
            <a:pPr eaLnBrk="1" hangingPunct="1">
              <a:spcBef>
                <a:spcPct val="0"/>
              </a:spcBef>
            </a:pPr>
            <a:endParaRPr lang="en-US" dirty="0" smtClean="0"/>
          </a:p>
        </p:txBody>
      </p:sp>
      <p:sp>
        <p:nvSpPr>
          <p:cNvPr id="942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57066" indent="-291179" eaLnBrk="0" hangingPunct="0">
              <a:defRPr>
                <a:solidFill>
                  <a:schemeClr val="tx1"/>
                </a:solidFill>
                <a:latin typeface="Calibri" pitchFamily="34" charset="0"/>
                <a:ea typeface="MS PGothic" pitchFamily="34" charset="-128"/>
              </a:defRPr>
            </a:lvl2pPr>
            <a:lvl3pPr marL="1164717" indent="-232943" eaLnBrk="0" hangingPunct="0">
              <a:defRPr>
                <a:solidFill>
                  <a:schemeClr val="tx1"/>
                </a:solidFill>
                <a:latin typeface="Calibri" pitchFamily="34" charset="0"/>
                <a:ea typeface="MS PGothic" pitchFamily="34" charset="-128"/>
              </a:defRPr>
            </a:lvl3pPr>
            <a:lvl4pPr marL="1630604" indent="-232943" eaLnBrk="0" hangingPunct="0">
              <a:defRPr>
                <a:solidFill>
                  <a:schemeClr val="tx1"/>
                </a:solidFill>
                <a:latin typeface="Calibri" pitchFamily="34" charset="0"/>
                <a:ea typeface="MS PGothic" pitchFamily="34" charset="-128"/>
              </a:defRPr>
            </a:lvl4pPr>
            <a:lvl5pPr marL="2096491" indent="-232943" eaLnBrk="0" hangingPunct="0">
              <a:defRPr>
                <a:solidFill>
                  <a:schemeClr val="tx1"/>
                </a:solidFill>
                <a:latin typeface="Calibri" pitchFamily="34" charset="0"/>
                <a:ea typeface="MS PGothic" pitchFamily="34" charset="-128"/>
              </a:defRPr>
            </a:lvl5pPr>
            <a:lvl6pPr marL="2562377" indent="-232943" defTabSz="465887" eaLnBrk="0" fontAlgn="base" hangingPunct="0">
              <a:spcBef>
                <a:spcPct val="0"/>
              </a:spcBef>
              <a:spcAft>
                <a:spcPct val="0"/>
              </a:spcAft>
              <a:defRPr>
                <a:solidFill>
                  <a:schemeClr val="tx1"/>
                </a:solidFill>
                <a:latin typeface="Calibri" pitchFamily="34" charset="0"/>
                <a:ea typeface="MS PGothic" pitchFamily="34" charset="-128"/>
              </a:defRPr>
            </a:lvl6pPr>
            <a:lvl7pPr marL="3028264" indent="-232943" defTabSz="465887" eaLnBrk="0" fontAlgn="base" hangingPunct="0">
              <a:spcBef>
                <a:spcPct val="0"/>
              </a:spcBef>
              <a:spcAft>
                <a:spcPct val="0"/>
              </a:spcAft>
              <a:defRPr>
                <a:solidFill>
                  <a:schemeClr val="tx1"/>
                </a:solidFill>
                <a:latin typeface="Calibri" pitchFamily="34" charset="0"/>
                <a:ea typeface="MS PGothic" pitchFamily="34" charset="-128"/>
              </a:defRPr>
            </a:lvl7pPr>
            <a:lvl8pPr marL="3494151" indent="-232943" defTabSz="465887" eaLnBrk="0" fontAlgn="base" hangingPunct="0">
              <a:spcBef>
                <a:spcPct val="0"/>
              </a:spcBef>
              <a:spcAft>
                <a:spcPct val="0"/>
              </a:spcAft>
              <a:defRPr>
                <a:solidFill>
                  <a:schemeClr val="tx1"/>
                </a:solidFill>
                <a:latin typeface="Calibri" pitchFamily="34" charset="0"/>
                <a:ea typeface="MS PGothic" pitchFamily="34" charset="-128"/>
              </a:defRPr>
            </a:lvl8pPr>
            <a:lvl9pPr marL="3960038" indent="-232943" defTabSz="465887"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0314BCB2-2860-4A15-BDB5-DAF629313D3D}" type="slidenum">
              <a:rPr lang="en-US">
                <a:solidFill>
                  <a:srgbClr val="000000"/>
                </a:solidFill>
              </a:rPr>
              <a:pPr eaLnBrk="1" hangingPunct="1"/>
              <a:t>3</a:t>
            </a:fld>
            <a:endParaRPr lang="en-US">
              <a:solidFill>
                <a:srgbClr val="000000"/>
              </a:solidFill>
            </a:endParaRPr>
          </a:p>
        </p:txBody>
      </p:sp>
    </p:spTree>
    <p:extLst>
      <p:ext uri="{BB962C8B-B14F-4D97-AF65-F5344CB8AC3E}">
        <p14:creationId xmlns:p14="http://schemas.microsoft.com/office/powerpoint/2010/main" val="1044040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[Based on eligible MSAs in FOA PS15-1502; data taken from 2012 CDC Surveillance Report.]</a:t>
            </a:r>
          </a:p>
          <a:p>
            <a:pPr eaLnBrk="1" hangingPunct="1">
              <a:spcBef>
                <a:spcPct val="0"/>
              </a:spcBef>
            </a:pPr>
            <a:endParaRPr lang="en-US" dirty="0" smtClean="0"/>
          </a:p>
          <a:p>
            <a:pPr marL="174708" lvl="1" indent="-174708" defTabSz="931774" fontAlgn="base">
              <a:spcBef>
                <a:spcPct val="0"/>
              </a:spcBef>
              <a:spcAft>
                <a:spcPct val="0"/>
              </a:spcAft>
              <a:buFont typeface="Arial" panose="020B0604020202020204" pitchFamily="34" charset="0"/>
              <a:buChar char="•"/>
              <a:defRPr/>
            </a:pPr>
            <a:r>
              <a:rPr lang="en-US" b="1" u="sng" dirty="0">
                <a:latin typeface="Arial" charset="0"/>
                <a:cs typeface="Arial" charset="0"/>
              </a:rPr>
              <a:t>Map</a:t>
            </a:r>
            <a:r>
              <a:rPr lang="en-US" dirty="0">
                <a:latin typeface="Arial" charset="0"/>
                <a:cs typeface="Arial" charset="0"/>
              </a:rPr>
              <a:t>—Similarly, the </a:t>
            </a:r>
            <a:r>
              <a:rPr lang="en-US" b="1" u="sng" dirty="0">
                <a:latin typeface="Arial" charset="0"/>
                <a:cs typeface="Arial" charset="0"/>
              </a:rPr>
              <a:t>percentage</a:t>
            </a:r>
            <a:r>
              <a:rPr lang="en-US" dirty="0">
                <a:latin typeface="Arial" charset="0"/>
                <a:cs typeface="Arial" charset="0"/>
              </a:rPr>
              <a:t> of people </a:t>
            </a:r>
            <a:r>
              <a:rPr lang="en-US" b="1" u="sng" dirty="0">
                <a:latin typeface="Arial" charset="0"/>
                <a:cs typeface="Arial" charset="0"/>
              </a:rPr>
              <a:t>living with HIV</a:t>
            </a:r>
            <a:r>
              <a:rPr lang="en-US" dirty="0">
                <a:latin typeface="Arial" charset="0"/>
                <a:cs typeface="Arial" charset="0"/>
              </a:rPr>
              <a:t> who do </a:t>
            </a:r>
            <a:r>
              <a:rPr lang="en-US" b="1" u="sng" dirty="0">
                <a:latin typeface="Arial" charset="0"/>
                <a:cs typeface="Arial" charset="0"/>
              </a:rPr>
              <a:t>not</a:t>
            </a:r>
            <a:r>
              <a:rPr lang="en-US" dirty="0">
                <a:latin typeface="Arial" charset="0"/>
                <a:cs typeface="Arial" charset="0"/>
              </a:rPr>
              <a:t> live in an eligible MSA is </a:t>
            </a:r>
            <a:r>
              <a:rPr lang="en-US" b="1" u="sng" dirty="0">
                <a:latin typeface="Arial" charset="0"/>
                <a:cs typeface="Arial" charset="0"/>
              </a:rPr>
              <a:t>significantly greater</a:t>
            </a:r>
            <a:r>
              <a:rPr lang="en-US" dirty="0">
                <a:latin typeface="Arial" charset="0"/>
                <a:cs typeface="Arial" charset="0"/>
              </a:rPr>
              <a:t> than the </a:t>
            </a:r>
            <a:r>
              <a:rPr lang="en-US" b="1" dirty="0">
                <a:latin typeface="Arial" charset="0"/>
                <a:cs typeface="Arial" charset="0"/>
              </a:rPr>
              <a:t>percentage of HIV+ people</a:t>
            </a:r>
            <a:r>
              <a:rPr lang="en-US" dirty="0">
                <a:latin typeface="Arial" charset="0"/>
                <a:cs typeface="Arial" charset="0"/>
              </a:rPr>
              <a:t> who </a:t>
            </a:r>
            <a:r>
              <a:rPr lang="en-US" b="1" u="sng" dirty="0">
                <a:latin typeface="Arial" charset="0"/>
                <a:cs typeface="Arial" charset="0"/>
              </a:rPr>
              <a:t>do</a:t>
            </a:r>
            <a:r>
              <a:rPr lang="en-US" dirty="0">
                <a:latin typeface="Arial" charset="0"/>
                <a:cs typeface="Arial" charset="0"/>
              </a:rPr>
              <a:t> live in an eligible MSA.  In 4 of our states, more than </a:t>
            </a:r>
            <a:r>
              <a:rPr lang="en-US" b="1" u="sng" dirty="0">
                <a:latin typeface="Arial" charset="0"/>
                <a:cs typeface="Arial" charset="0"/>
              </a:rPr>
              <a:t>50% of PLWHA</a:t>
            </a:r>
            <a:r>
              <a:rPr lang="en-US" dirty="0">
                <a:latin typeface="Arial" charset="0"/>
                <a:cs typeface="Arial" charset="0"/>
              </a:rPr>
              <a:t> live </a:t>
            </a:r>
            <a:r>
              <a:rPr lang="en-US" b="1" u="sng" dirty="0">
                <a:latin typeface="Arial" charset="0"/>
                <a:cs typeface="Arial" charset="0"/>
              </a:rPr>
              <a:t>outside</a:t>
            </a:r>
            <a:r>
              <a:rPr lang="en-US" dirty="0">
                <a:latin typeface="Arial" charset="0"/>
                <a:cs typeface="Arial" charset="0"/>
              </a:rPr>
              <a:t> an eligible Metropolitan Statistical </a:t>
            </a:r>
            <a:r>
              <a:rPr lang="en-US" dirty="0" smtClean="0">
                <a:latin typeface="Arial" charset="0"/>
                <a:cs typeface="Arial" charset="0"/>
              </a:rPr>
              <a:t>Area</a:t>
            </a:r>
            <a:r>
              <a:rPr lang="en-US" baseline="0" dirty="0" smtClean="0">
                <a:latin typeface="Arial" charset="0"/>
                <a:cs typeface="Arial" charset="0"/>
              </a:rPr>
              <a:t> (AL, MS, NC, SC)</a:t>
            </a:r>
            <a:endParaRPr lang="en-US" sz="1100" dirty="0">
              <a:latin typeface="Arial" charset="0"/>
              <a:cs typeface="Arial" charset="0"/>
            </a:endParaRPr>
          </a:p>
          <a:p>
            <a:pPr eaLnBrk="1" hangingPunct="1">
              <a:spcBef>
                <a:spcPct val="0"/>
              </a:spcBef>
            </a:pPr>
            <a:endParaRPr lang="en-US" dirty="0" smtClean="0"/>
          </a:p>
          <a:p>
            <a:pPr eaLnBrk="1" hangingPunct="1">
              <a:spcBef>
                <a:spcPct val="0"/>
              </a:spcBef>
            </a:pPr>
            <a:endParaRPr lang="en-US" dirty="0" smtClean="0"/>
          </a:p>
          <a:p>
            <a:pPr marL="174708" lvl="1" indent="-174708" defTabSz="931774" fontAlgn="base">
              <a:spcBef>
                <a:spcPct val="0"/>
              </a:spcBef>
              <a:spcAft>
                <a:spcPct val="0"/>
              </a:spcAft>
              <a:buFont typeface="Arial" panose="020B0604020202020204" pitchFamily="34" charset="0"/>
              <a:buChar char="•"/>
              <a:defRPr/>
            </a:pPr>
            <a:r>
              <a:rPr lang="en-US" dirty="0">
                <a:latin typeface="Arial" charset="0"/>
                <a:cs typeface="Arial" charset="0"/>
              </a:rPr>
              <a:t>The epidemic in those states is more </a:t>
            </a:r>
            <a:r>
              <a:rPr lang="en-US" b="1" u="sng" dirty="0">
                <a:latin typeface="Arial" charset="0"/>
                <a:cs typeface="Arial" charset="0"/>
              </a:rPr>
              <a:t>diffuse</a:t>
            </a:r>
            <a:r>
              <a:rPr lang="en-US" dirty="0">
                <a:latin typeface="Arial" charset="0"/>
                <a:cs typeface="Arial" charset="0"/>
              </a:rPr>
              <a:t>—often in </a:t>
            </a:r>
            <a:r>
              <a:rPr lang="en-US" b="1" dirty="0">
                <a:latin typeface="Arial" charset="0"/>
                <a:cs typeface="Arial" charset="0"/>
              </a:rPr>
              <a:t>smaller urban areas </a:t>
            </a:r>
            <a:r>
              <a:rPr lang="en-US" dirty="0">
                <a:latin typeface="Arial" charset="0"/>
                <a:cs typeface="Arial" charset="0"/>
              </a:rPr>
              <a:t>as well as in more </a:t>
            </a:r>
            <a:r>
              <a:rPr lang="en-US" b="1" dirty="0">
                <a:latin typeface="Arial" charset="0"/>
                <a:cs typeface="Arial" charset="0"/>
              </a:rPr>
              <a:t>rural counties.</a:t>
            </a:r>
            <a:endParaRPr lang="en-US" dirty="0" smtClean="0"/>
          </a:p>
        </p:txBody>
      </p:sp>
      <p:sp>
        <p:nvSpPr>
          <p:cNvPr id="952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57066" indent="-291179" eaLnBrk="0" hangingPunct="0">
              <a:defRPr>
                <a:solidFill>
                  <a:schemeClr val="tx1"/>
                </a:solidFill>
                <a:latin typeface="Calibri" pitchFamily="34" charset="0"/>
                <a:ea typeface="MS PGothic" pitchFamily="34" charset="-128"/>
              </a:defRPr>
            </a:lvl2pPr>
            <a:lvl3pPr marL="1164717" indent="-232943" eaLnBrk="0" hangingPunct="0">
              <a:defRPr>
                <a:solidFill>
                  <a:schemeClr val="tx1"/>
                </a:solidFill>
                <a:latin typeface="Calibri" pitchFamily="34" charset="0"/>
                <a:ea typeface="MS PGothic" pitchFamily="34" charset="-128"/>
              </a:defRPr>
            </a:lvl3pPr>
            <a:lvl4pPr marL="1630604" indent="-232943" eaLnBrk="0" hangingPunct="0">
              <a:defRPr>
                <a:solidFill>
                  <a:schemeClr val="tx1"/>
                </a:solidFill>
                <a:latin typeface="Calibri" pitchFamily="34" charset="0"/>
                <a:ea typeface="MS PGothic" pitchFamily="34" charset="-128"/>
              </a:defRPr>
            </a:lvl4pPr>
            <a:lvl5pPr marL="2096491" indent="-232943" eaLnBrk="0" hangingPunct="0">
              <a:defRPr>
                <a:solidFill>
                  <a:schemeClr val="tx1"/>
                </a:solidFill>
                <a:latin typeface="Calibri" pitchFamily="34" charset="0"/>
                <a:ea typeface="MS PGothic" pitchFamily="34" charset="-128"/>
              </a:defRPr>
            </a:lvl5pPr>
            <a:lvl6pPr marL="2562377" indent="-232943" defTabSz="465887" eaLnBrk="0" fontAlgn="base" hangingPunct="0">
              <a:spcBef>
                <a:spcPct val="0"/>
              </a:spcBef>
              <a:spcAft>
                <a:spcPct val="0"/>
              </a:spcAft>
              <a:defRPr>
                <a:solidFill>
                  <a:schemeClr val="tx1"/>
                </a:solidFill>
                <a:latin typeface="Calibri" pitchFamily="34" charset="0"/>
                <a:ea typeface="MS PGothic" pitchFamily="34" charset="-128"/>
              </a:defRPr>
            </a:lvl6pPr>
            <a:lvl7pPr marL="3028264" indent="-232943" defTabSz="465887" eaLnBrk="0" fontAlgn="base" hangingPunct="0">
              <a:spcBef>
                <a:spcPct val="0"/>
              </a:spcBef>
              <a:spcAft>
                <a:spcPct val="0"/>
              </a:spcAft>
              <a:defRPr>
                <a:solidFill>
                  <a:schemeClr val="tx1"/>
                </a:solidFill>
                <a:latin typeface="Calibri" pitchFamily="34" charset="0"/>
                <a:ea typeface="MS PGothic" pitchFamily="34" charset="-128"/>
              </a:defRPr>
            </a:lvl7pPr>
            <a:lvl8pPr marL="3494151" indent="-232943" defTabSz="465887" eaLnBrk="0" fontAlgn="base" hangingPunct="0">
              <a:spcBef>
                <a:spcPct val="0"/>
              </a:spcBef>
              <a:spcAft>
                <a:spcPct val="0"/>
              </a:spcAft>
              <a:defRPr>
                <a:solidFill>
                  <a:schemeClr val="tx1"/>
                </a:solidFill>
                <a:latin typeface="Calibri" pitchFamily="34" charset="0"/>
                <a:ea typeface="MS PGothic" pitchFamily="34" charset="-128"/>
              </a:defRPr>
            </a:lvl8pPr>
            <a:lvl9pPr marL="3960038" indent="-232943" defTabSz="465887"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1E2672BE-D9F2-43D9-B5B8-376CA11CC057}" type="slidenum">
              <a:rPr lang="en-US"/>
              <a:pPr eaLnBrk="1" hangingPunct="1"/>
              <a:t>4</a:t>
            </a:fld>
            <a:endParaRPr lang="en-US"/>
          </a:p>
        </p:txBody>
      </p:sp>
    </p:spTree>
    <p:extLst>
      <p:ext uri="{BB962C8B-B14F-4D97-AF65-F5344CB8AC3E}">
        <p14:creationId xmlns:p14="http://schemas.microsoft.com/office/powerpoint/2010/main" val="212384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solidFill>
                  <a:schemeClr val="tx1"/>
                </a:solidFill>
              </a:rPr>
              <a:t>SASI also analyzed</a:t>
            </a:r>
            <a:r>
              <a:rPr lang="en-US" b="1" baseline="0" dirty="0" smtClean="0">
                <a:solidFill>
                  <a:schemeClr val="tx1"/>
                </a:solidFill>
              </a:rPr>
              <a:t> the overall geographic distribution of PS15-1502 funds to community-based organizations.</a:t>
            </a:r>
          </a:p>
          <a:p>
            <a:endParaRPr lang="en-US" b="1" dirty="0" smtClean="0">
              <a:solidFill>
                <a:schemeClr val="tx1"/>
              </a:solidFill>
            </a:endParaRPr>
          </a:p>
          <a:p>
            <a:r>
              <a:rPr lang="en-US" b="1" dirty="0" smtClean="0">
                <a:solidFill>
                  <a:schemeClr val="tx1"/>
                </a:solidFill>
              </a:rPr>
              <a:t>A</a:t>
            </a:r>
            <a:r>
              <a:rPr lang="en-US" b="1" baseline="0" dirty="0" smtClean="0">
                <a:solidFill>
                  <a:schemeClr val="tx1"/>
                </a:solidFill>
              </a:rPr>
              <a:t> total of $40,615,001 in CDC funding was recently distributed under PS15-1502 to 83 community-based organizations in the US.</a:t>
            </a:r>
          </a:p>
          <a:p>
            <a:endParaRPr lang="en-US" b="1" baseline="0" dirty="0" smtClean="0">
              <a:solidFill>
                <a:schemeClr val="tx1"/>
              </a:solidFill>
            </a:endParaRPr>
          </a:p>
          <a:p>
            <a:r>
              <a:rPr lang="en-US" b="1" baseline="0" dirty="0" smtClean="0">
                <a:solidFill>
                  <a:schemeClr val="tx1"/>
                </a:solidFill>
              </a:rPr>
              <a:t>The South (as defined by the CDC)* received a total of $13,483,383 in funding representing 33% of the total funding to US CBOs.</a:t>
            </a:r>
          </a:p>
          <a:p>
            <a:endParaRPr lang="en-US" b="1" baseline="0" dirty="0" smtClean="0">
              <a:solidFill>
                <a:schemeClr val="tx1"/>
              </a:solidFill>
            </a:endParaRPr>
          </a:p>
          <a:p>
            <a:r>
              <a:rPr lang="en-US" b="1" baseline="0" dirty="0" smtClean="0">
                <a:solidFill>
                  <a:schemeClr val="tx1"/>
                </a:solidFill>
              </a:rPr>
              <a:t>New York and California combined received $14,794,561 in funding representing 36% of the total funding to US CBOs.</a:t>
            </a:r>
          </a:p>
          <a:p>
            <a:endParaRPr lang="en-US" b="1" baseline="0" dirty="0" smtClean="0">
              <a:solidFill>
                <a:schemeClr val="tx1"/>
              </a:solidFill>
            </a:endParaRPr>
          </a:p>
          <a:p>
            <a:r>
              <a:rPr lang="en-US" b="1" baseline="0" dirty="0" smtClean="0">
                <a:solidFill>
                  <a:schemeClr val="tx1"/>
                </a:solidFill>
              </a:rPr>
              <a:t>*The CDC uses the Census Bureau definition of the Southern US consisting of Alabama, Arkansas, Delaware, Florida, Georgia, Louisiana, Kentucky, Maryland, Mississippi, Oklahoma, North Carolina, South Carolina, Tennessee, Texas, Virginia, West Virginia, and the District of Columbia.</a:t>
            </a:r>
            <a:endParaRPr lang="en-US" b="1" dirty="0">
              <a:solidFill>
                <a:schemeClr val="tx1"/>
              </a:solidFill>
            </a:endParaRPr>
          </a:p>
        </p:txBody>
      </p:sp>
      <p:sp>
        <p:nvSpPr>
          <p:cNvPr id="4" name="Slide Number Placeholder 3"/>
          <p:cNvSpPr>
            <a:spLocks noGrp="1"/>
          </p:cNvSpPr>
          <p:nvPr>
            <p:ph type="sldNum" sz="quarter" idx="10"/>
          </p:nvPr>
        </p:nvSpPr>
        <p:spPr/>
        <p:txBody>
          <a:bodyPr/>
          <a:lstStyle/>
          <a:p>
            <a:fld id="{D30FAFD8-0FB6-A944-96F4-B825DB8EAF1A}" type="slidenum">
              <a:rPr lang="en-US" smtClean="0"/>
              <a:pPr/>
              <a:t>5</a:t>
            </a:fld>
            <a:endParaRPr lang="en-US"/>
          </a:p>
        </p:txBody>
      </p:sp>
    </p:spTree>
    <p:extLst>
      <p:ext uri="{BB962C8B-B14F-4D97-AF65-F5344CB8AC3E}">
        <p14:creationId xmlns:p14="http://schemas.microsoft.com/office/powerpoint/2010/main" val="4413632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The</a:t>
            </a:r>
            <a:r>
              <a:rPr lang="en-US" b="1" baseline="0" dirty="0" smtClean="0"/>
              <a:t> South accounted for 51% of all new HIV diagnoses in the US in 2013;</a:t>
            </a:r>
          </a:p>
          <a:p>
            <a:endParaRPr lang="en-US" b="1" baseline="0" dirty="0" smtClean="0"/>
          </a:p>
          <a:p>
            <a:r>
              <a:rPr lang="en-US" b="1" baseline="0" dirty="0" smtClean="0"/>
              <a:t>New York and California combined accounted for 19% of all new HIV diagnoses in the US in 2013.</a:t>
            </a:r>
          </a:p>
          <a:p>
            <a:endParaRPr lang="en-US" b="1" baseline="0" dirty="0" smtClean="0"/>
          </a:p>
          <a:p>
            <a:r>
              <a:rPr lang="en-US" b="1" baseline="0" dirty="0" smtClean="0"/>
              <a:t>**based on 2013 CDC HIV Surveillance Report.</a:t>
            </a:r>
            <a:endParaRPr lang="en-US" b="1" dirty="0"/>
          </a:p>
        </p:txBody>
      </p:sp>
      <p:sp>
        <p:nvSpPr>
          <p:cNvPr id="4" name="Slide Number Placeholder 3"/>
          <p:cNvSpPr>
            <a:spLocks noGrp="1"/>
          </p:cNvSpPr>
          <p:nvPr>
            <p:ph type="sldNum" sz="quarter" idx="10"/>
          </p:nvPr>
        </p:nvSpPr>
        <p:spPr/>
        <p:txBody>
          <a:bodyPr/>
          <a:lstStyle/>
          <a:p>
            <a:fld id="{D30FAFD8-0FB6-A944-96F4-B825DB8EAF1A}" type="slidenum">
              <a:rPr lang="en-US" smtClean="0"/>
              <a:pPr/>
              <a:t>6</a:t>
            </a:fld>
            <a:endParaRPr lang="en-US"/>
          </a:p>
        </p:txBody>
      </p:sp>
    </p:spTree>
    <p:extLst>
      <p:ext uri="{BB962C8B-B14F-4D97-AF65-F5344CB8AC3E}">
        <p14:creationId xmlns:p14="http://schemas.microsoft.com/office/powerpoint/2010/main" val="2116984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*Based</a:t>
            </a:r>
            <a:r>
              <a:rPr lang="en-US" b="1" baseline="0" dirty="0" smtClean="0"/>
              <a:t> on 2013 CDC HIV Surveillance Report</a:t>
            </a:r>
          </a:p>
          <a:p>
            <a:endParaRPr lang="en-US" b="1" baseline="0" dirty="0" smtClean="0"/>
          </a:p>
          <a:p>
            <a:r>
              <a:rPr lang="en-US" b="1" baseline="0" dirty="0" smtClean="0"/>
              <a:t>The South had 43% of all people living with HIV in the US. NY and California combined had 27% of all people living with HIV in the US. (year-end 2012).</a:t>
            </a:r>
            <a:endParaRPr lang="en-US" b="1" dirty="0"/>
          </a:p>
        </p:txBody>
      </p:sp>
      <p:sp>
        <p:nvSpPr>
          <p:cNvPr id="4" name="Slide Number Placeholder 3"/>
          <p:cNvSpPr>
            <a:spLocks noGrp="1"/>
          </p:cNvSpPr>
          <p:nvPr>
            <p:ph type="sldNum" sz="quarter" idx="10"/>
          </p:nvPr>
        </p:nvSpPr>
        <p:spPr/>
        <p:txBody>
          <a:bodyPr/>
          <a:lstStyle/>
          <a:p>
            <a:fld id="{D30FAFD8-0FB6-A944-96F4-B825DB8EAF1A}" type="slidenum">
              <a:rPr lang="en-US" smtClean="0"/>
              <a:pPr/>
              <a:t>7</a:t>
            </a:fld>
            <a:endParaRPr lang="en-US"/>
          </a:p>
        </p:txBody>
      </p:sp>
    </p:spTree>
    <p:extLst>
      <p:ext uri="{BB962C8B-B14F-4D97-AF65-F5344CB8AC3E}">
        <p14:creationId xmlns:p14="http://schemas.microsoft.com/office/powerpoint/2010/main" val="12373142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Wingdings" panose="05000000000000000000" pitchFamily="2" charset="2"/>
              <a:buChar char="v"/>
            </a:pPr>
            <a:r>
              <a:rPr lang="en-US" b="1" dirty="0" smtClean="0"/>
              <a:t>Deep South Region targeted</a:t>
            </a:r>
            <a:r>
              <a:rPr lang="en-US" b="1" baseline="0" dirty="0" smtClean="0"/>
              <a:t> by SASI (AL, FL, GA, LA, MS, NC, SC, TN, TX) is a big driver of the Southern HIV epidemic with 40% of new HIV diagnoses (2013) and 34% of people living with HIV (year-end 2012).  This region received a total of $10,683,383 in PS15-1502 funding representing 26% of the total US funding.</a:t>
            </a:r>
          </a:p>
          <a:p>
            <a:pPr marL="174708" indent="-174708">
              <a:buFont typeface="Wingdings" panose="05000000000000000000" pitchFamily="2" charset="2"/>
              <a:buChar char="v"/>
            </a:pPr>
            <a:endParaRPr lang="en-US" b="1" baseline="0" dirty="0" smtClean="0"/>
          </a:p>
          <a:p>
            <a:pPr marL="174708" indent="-174708">
              <a:buFont typeface="Wingdings" panose="05000000000000000000" pitchFamily="2" charset="2"/>
              <a:buChar char="v"/>
            </a:pPr>
            <a:r>
              <a:rPr lang="en-US" b="1" baseline="0" dirty="0" smtClean="0"/>
              <a:t>Florida stands out. Florida ranked third in the country with 11% of the people living with HIV (year-end 2012) and 11% of all new HIV diagnoses in the US (2013). </a:t>
            </a:r>
          </a:p>
          <a:p>
            <a:r>
              <a:rPr lang="en-US" b="1" baseline="0" dirty="0" smtClean="0"/>
              <a:t>Despite this, the entire state of Florida only received $1,050,000 in PS15-1502 funding (3% of the total US funding).</a:t>
            </a:r>
            <a:endParaRPr lang="en-US" b="1" dirty="0"/>
          </a:p>
        </p:txBody>
      </p:sp>
      <p:sp>
        <p:nvSpPr>
          <p:cNvPr id="4" name="Slide Number Placeholder 3"/>
          <p:cNvSpPr>
            <a:spLocks noGrp="1"/>
          </p:cNvSpPr>
          <p:nvPr>
            <p:ph type="sldNum" sz="quarter" idx="10"/>
          </p:nvPr>
        </p:nvSpPr>
        <p:spPr/>
        <p:txBody>
          <a:bodyPr/>
          <a:lstStyle/>
          <a:p>
            <a:fld id="{D30FAFD8-0FB6-A944-96F4-B825DB8EAF1A}" type="slidenum">
              <a:rPr lang="en-US" smtClean="0"/>
              <a:pPr/>
              <a:t>8</a:t>
            </a:fld>
            <a:endParaRPr lang="en-US"/>
          </a:p>
        </p:txBody>
      </p:sp>
    </p:spTree>
    <p:extLst>
      <p:ext uri="{BB962C8B-B14F-4D97-AF65-F5344CB8AC3E}">
        <p14:creationId xmlns:p14="http://schemas.microsoft.com/office/powerpoint/2010/main" val="3532606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9</a:t>
            </a:fld>
            <a:endParaRPr lang="en-US"/>
          </a:p>
        </p:txBody>
      </p:sp>
    </p:spTree>
    <p:extLst>
      <p:ext uri="{BB962C8B-B14F-4D97-AF65-F5344CB8AC3E}">
        <p14:creationId xmlns:p14="http://schemas.microsoft.com/office/powerpoint/2010/main" val="13293154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AID</a:t>
            </a:r>
            <a:r>
              <a:rPr lang="en-US" baseline="0" dirty="0" smtClean="0"/>
              <a:t> Atlanta; Empowerment Resource Center; Positive Impact; Recovery Consultants; St. Joseph’s Mercy Care Services (all in Atlanta)</a:t>
            </a:r>
            <a:endParaRPr lang="en-US" dirty="0"/>
          </a:p>
        </p:txBody>
      </p:sp>
      <p:sp>
        <p:nvSpPr>
          <p:cNvPr id="4" name="Slide Number Placeholder 3"/>
          <p:cNvSpPr>
            <a:spLocks noGrp="1"/>
          </p:cNvSpPr>
          <p:nvPr>
            <p:ph type="sldNum" sz="quarter" idx="10"/>
          </p:nvPr>
        </p:nvSpPr>
        <p:spPr/>
        <p:txBody>
          <a:bodyPr/>
          <a:lstStyle/>
          <a:p>
            <a:fld id="{D30FAFD8-0FB6-A944-96F4-B825DB8EAF1A}" type="slidenum">
              <a:rPr lang="en-US" smtClean="0"/>
              <a:pPr/>
              <a:t>10</a:t>
            </a:fld>
            <a:endParaRPr lang="en-US"/>
          </a:p>
        </p:txBody>
      </p:sp>
    </p:spTree>
    <p:extLst>
      <p:ext uri="{BB962C8B-B14F-4D97-AF65-F5344CB8AC3E}">
        <p14:creationId xmlns:p14="http://schemas.microsoft.com/office/powerpoint/2010/main" val="30373614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11</a:t>
            </a:fld>
            <a:endParaRPr lang="en-US"/>
          </a:p>
        </p:txBody>
      </p:sp>
    </p:spTree>
    <p:extLst>
      <p:ext uri="{BB962C8B-B14F-4D97-AF65-F5344CB8AC3E}">
        <p14:creationId xmlns:p14="http://schemas.microsoft.com/office/powerpoint/2010/main" val="2563772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12</a:t>
            </a:fld>
            <a:endParaRPr lang="en-US"/>
          </a:p>
        </p:txBody>
      </p:sp>
    </p:spTree>
    <p:extLst>
      <p:ext uri="{BB962C8B-B14F-4D97-AF65-F5344CB8AC3E}">
        <p14:creationId xmlns:p14="http://schemas.microsoft.com/office/powerpoint/2010/main" val="42412303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13</a:t>
            </a:fld>
            <a:endParaRPr lang="en-US"/>
          </a:p>
        </p:txBody>
      </p:sp>
    </p:spTree>
    <p:extLst>
      <p:ext uri="{BB962C8B-B14F-4D97-AF65-F5344CB8AC3E}">
        <p14:creationId xmlns:p14="http://schemas.microsoft.com/office/powerpoint/2010/main" val="303072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14</a:t>
            </a:fld>
            <a:endParaRPr lang="en-US"/>
          </a:p>
        </p:txBody>
      </p:sp>
    </p:spTree>
    <p:extLst>
      <p:ext uri="{BB962C8B-B14F-4D97-AF65-F5344CB8AC3E}">
        <p14:creationId xmlns:p14="http://schemas.microsoft.com/office/powerpoint/2010/main" val="3601992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6B4EA145-8A4E-AC41-9882-2143E59CDA9D}" type="datetimeFigureOut">
              <a:rPr lang="en-US" smtClean="0"/>
              <a:pPr/>
              <a:t>2/28/2016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6B4EA145-8A4E-AC41-9882-2143E59CDA9D}" type="datetimeFigureOut">
              <a:rPr lang="en-US" smtClean="0"/>
              <a:pPr/>
              <a:t>2/28/2016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6B4EA145-8A4E-AC41-9882-2143E59CDA9D}" type="datetimeFigureOut">
              <a:rPr lang="en-US" smtClean="0"/>
              <a:pPr/>
              <a:t>2/28/2016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4EA145-8A4E-AC41-9882-2143E59CDA9D}" type="datetimeFigureOut">
              <a:rPr lang="en-US" smtClean="0"/>
              <a:pPr/>
              <a:t>2/28/2016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4EA145-8A4E-AC41-9882-2143E59CDA9D}" type="datetimeFigureOut">
              <a:rPr lang="en-US" smtClean="0"/>
              <a:pPr/>
              <a:t>2/28/2016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4EA145-8A4E-AC41-9882-2143E59CDA9D}" type="datetimeFigureOut">
              <a:rPr lang="en-US" smtClean="0"/>
              <a:pPr/>
              <a:t>2/28/2016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4DDB3F-4D78-6F45-B4EE-75C7F7F24743}" type="slidenum">
              <a:rPr lang="en-US" smtClean="0"/>
              <a:pPr/>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7106" name="Line 2"/>
          <p:cNvSpPr>
            <a:spLocks noChangeShapeType="1"/>
          </p:cNvSpPr>
          <p:nvPr/>
        </p:nvSpPr>
        <p:spPr bwMode="auto">
          <a:xfrm>
            <a:off x="7315200" y="1066800"/>
            <a:ext cx="0" cy="449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07" name="Rectangle 3"/>
          <p:cNvSpPr>
            <a:spLocks noGrp="1" noChangeArrowheads="1"/>
          </p:cNvSpPr>
          <p:nvPr>
            <p:ph type="ctrTitle"/>
          </p:nvPr>
        </p:nvSpPr>
        <p:spPr>
          <a:xfrm>
            <a:off x="315913" y="466725"/>
            <a:ext cx="6781800" cy="2133600"/>
          </a:xfrm>
        </p:spPr>
        <p:txBody>
          <a:bodyPr/>
          <a:lstStyle>
            <a:lvl1pPr algn="r">
              <a:defRPr sz="4400"/>
            </a:lvl1pPr>
          </a:lstStyle>
          <a:p>
            <a:pPr lvl="0"/>
            <a:r>
              <a:rPr lang="en-US" altLang="en-US" noProof="0" smtClean="0"/>
              <a:t>Click to edit Master title style</a:t>
            </a:r>
          </a:p>
        </p:txBody>
      </p:sp>
      <p:sp>
        <p:nvSpPr>
          <p:cNvPr id="47108" name="Rectangle 4"/>
          <p:cNvSpPr>
            <a:spLocks noGrp="1" noChangeArrowheads="1"/>
          </p:cNvSpPr>
          <p:nvPr>
            <p:ph type="subTitle" idx="1"/>
          </p:nvPr>
        </p:nvSpPr>
        <p:spPr>
          <a:xfrm>
            <a:off x="849313" y="3049588"/>
            <a:ext cx="6248400" cy="2362200"/>
          </a:xfrm>
        </p:spPr>
        <p:txBody>
          <a:bodyPr/>
          <a:lstStyle>
            <a:lvl1pPr marL="0" indent="0" algn="r">
              <a:defRPr sz="2900"/>
            </a:lvl1pPr>
          </a:lstStyle>
          <a:p>
            <a:pPr lvl="0"/>
            <a:r>
              <a:rPr lang="en-US" altLang="en-US" noProof="0" smtClean="0"/>
              <a:t>Click to edit Master subtitle style</a:t>
            </a:r>
          </a:p>
        </p:txBody>
      </p:sp>
      <p:sp>
        <p:nvSpPr>
          <p:cNvPr id="47109" name="Rectangle 5"/>
          <p:cNvSpPr>
            <a:spLocks noGrp="1" noChangeArrowheads="1"/>
          </p:cNvSpPr>
          <p:nvPr>
            <p:ph type="dt" sz="half" idx="2"/>
          </p:nvPr>
        </p:nvSpPr>
        <p:spPr/>
        <p:txBody>
          <a:bodyPr/>
          <a:lstStyle>
            <a:lvl1pPr>
              <a:defRPr/>
            </a:lvl1pPr>
          </a:lstStyle>
          <a:p>
            <a:endParaRPr lang="en-US" altLang="en-US">
              <a:solidFill>
                <a:srgbClr val="000000"/>
              </a:solidFill>
            </a:endParaRPr>
          </a:p>
        </p:txBody>
      </p:sp>
      <p:sp>
        <p:nvSpPr>
          <p:cNvPr id="47110" name="Rectangle 6"/>
          <p:cNvSpPr>
            <a:spLocks noGrp="1" noChangeArrowheads="1"/>
          </p:cNvSpPr>
          <p:nvPr>
            <p:ph type="ftr" sz="quarter" idx="3"/>
          </p:nvPr>
        </p:nvSpPr>
        <p:spPr/>
        <p:txBody>
          <a:bodyPr/>
          <a:lstStyle>
            <a:lvl1pPr>
              <a:defRPr/>
            </a:lvl1pPr>
          </a:lstStyle>
          <a:p>
            <a:endParaRPr lang="en-US" altLang="en-US">
              <a:solidFill>
                <a:srgbClr val="000000"/>
              </a:solidFill>
            </a:endParaRPr>
          </a:p>
        </p:txBody>
      </p:sp>
      <p:sp>
        <p:nvSpPr>
          <p:cNvPr id="47111" name="Rectangle 7"/>
          <p:cNvSpPr>
            <a:spLocks noGrp="1" noChangeArrowheads="1"/>
          </p:cNvSpPr>
          <p:nvPr>
            <p:ph type="sldNum" sz="quarter" idx="4"/>
          </p:nvPr>
        </p:nvSpPr>
        <p:spPr/>
        <p:txBody>
          <a:bodyPr/>
          <a:lstStyle>
            <a:lvl1pPr>
              <a:defRPr/>
            </a:lvl1pPr>
          </a:lstStyle>
          <a:p>
            <a:fld id="{126004BE-103E-4BF6-9306-DC6BF1DC7F6B}" type="slidenum">
              <a:rPr lang="en-US" altLang="en-US">
                <a:solidFill>
                  <a:srgbClr val="000000"/>
                </a:solidFill>
              </a:rPr>
              <a:pPr/>
              <a:t>‹#›</a:t>
            </a:fld>
            <a:endParaRPr lang="en-US" altLang="en-US">
              <a:solidFill>
                <a:srgbClr val="000000"/>
              </a:solidFill>
            </a:endParaRPr>
          </a:p>
        </p:txBody>
      </p:sp>
      <p:grpSp>
        <p:nvGrpSpPr>
          <p:cNvPr id="47112" name="Group 8"/>
          <p:cNvGrpSpPr>
            <a:grpSpLocks/>
          </p:cNvGrpSpPr>
          <p:nvPr/>
        </p:nvGrpSpPr>
        <p:grpSpPr bwMode="auto">
          <a:xfrm>
            <a:off x="7493000" y="2992438"/>
            <a:ext cx="1338263" cy="2189162"/>
            <a:chOff x="4704" y="1885"/>
            <a:chExt cx="843" cy="1379"/>
          </a:xfrm>
        </p:grpSpPr>
        <p:sp>
          <p:nvSpPr>
            <p:cNvPr id="47113" name="Oval 9"/>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4" name="Oval 10"/>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5" name="Oval 11"/>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6" name="Oval 12"/>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7" name="Oval 13"/>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8" name="Oval 14"/>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9" name="Oval 15"/>
            <p:cNvSpPr>
              <a:spLocks noChangeArrowheads="1"/>
            </p:cNvSpPr>
            <p:nvPr/>
          </p:nvSpPr>
          <p:spPr bwMode="auto">
            <a:xfrm>
              <a:off x="5241" y="2064"/>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0" name="Oval 16"/>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1" name="Oval 17"/>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2" name="Oval 18"/>
            <p:cNvSpPr>
              <a:spLocks noChangeArrowheads="1"/>
            </p:cNvSpPr>
            <p:nvPr/>
          </p:nvSpPr>
          <p:spPr bwMode="auto">
            <a:xfrm>
              <a:off x="5062"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3" name="Oval 19"/>
            <p:cNvSpPr>
              <a:spLocks noChangeArrowheads="1"/>
            </p:cNvSpPr>
            <p:nvPr/>
          </p:nvSpPr>
          <p:spPr bwMode="auto">
            <a:xfrm>
              <a:off x="5241"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4" name="Oval 20"/>
            <p:cNvSpPr>
              <a:spLocks noChangeArrowheads="1"/>
            </p:cNvSpPr>
            <p:nvPr/>
          </p:nvSpPr>
          <p:spPr bwMode="auto">
            <a:xfrm>
              <a:off x="5420" y="2243"/>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5" name="Oval 21"/>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6" name="Oval 22"/>
            <p:cNvSpPr>
              <a:spLocks noChangeArrowheads="1"/>
            </p:cNvSpPr>
            <p:nvPr/>
          </p:nvSpPr>
          <p:spPr bwMode="auto">
            <a:xfrm>
              <a:off x="4883"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7" name="Oval 23"/>
            <p:cNvSpPr>
              <a:spLocks noChangeArrowheads="1"/>
            </p:cNvSpPr>
            <p:nvPr/>
          </p:nvSpPr>
          <p:spPr bwMode="auto">
            <a:xfrm>
              <a:off x="5062"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8" name="Oval 24"/>
            <p:cNvSpPr>
              <a:spLocks noChangeArrowheads="1"/>
            </p:cNvSpPr>
            <p:nvPr/>
          </p:nvSpPr>
          <p:spPr bwMode="auto">
            <a:xfrm>
              <a:off x="5241" y="2421"/>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9" name="Oval 25"/>
            <p:cNvSpPr>
              <a:spLocks noChangeArrowheads="1"/>
            </p:cNvSpPr>
            <p:nvPr/>
          </p:nvSpPr>
          <p:spPr bwMode="auto">
            <a:xfrm>
              <a:off x="4704"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0" name="Oval 26"/>
            <p:cNvSpPr>
              <a:spLocks noChangeArrowheads="1"/>
            </p:cNvSpPr>
            <p:nvPr/>
          </p:nvSpPr>
          <p:spPr bwMode="auto">
            <a:xfrm>
              <a:off x="4883"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1" name="Oval 27"/>
            <p:cNvSpPr>
              <a:spLocks noChangeArrowheads="1"/>
            </p:cNvSpPr>
            <p:nvPr/>
          </p:nvSpPr>
          <p:spPr bwMode="auto">
            <a:xfrm>
              <a:off x="5062"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2" name="Oval 28"/>
            <p:cNvSpPr>
              <a:spLocks noChangeArrowheads="1"/>
            </p:cNvSpPr>
            <p:nvPr/>
          </p:nvSpPr>
          <p:spPr bwMode="auto">
            <a:xfrm>
              <a:off x="5241"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3" name="Oval 29"/>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4" name="Oval 30"/>
            <p:cNvSpPr>
              <a:spLocks noChangeArrowheads="1"/>
            </p:cNvSpPr>
            <p:nvPr/>
          </p:nvSpPr>
          <p:spPr bwMode="auto">
            <a:xfrm>
              <a:off x="4704" y="2779"/>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5" name="Oval 31"/>
            <p:cNvSpPr>
              <a:spLocks noChangeArrowheads="1"/>
            </p:cNvSpPr>
            <p:nvPr/>
          </p:nvSpPr>
          <p:spPr bwMode="auto">
            <a:xfrm>
              <a:off x="4883"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6" name="Oval 32"/>
            <p:cNvSpPr>
              <a:spLocks noChangeArrowheads="1"/>
            </p:cNvSpPr>
            <p:nvPr/>
          </p:nvSpPr>
          <p:spPr bwMode="auto">
            <a:xfrm>
              <a:off x="5062"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7" name="Oval 33"/>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8" name="Oval 34"/>
            <p:cNvSpPr>
              <a:spLocks noChangeArrowheads="1"/>
            </p:cNvSpPr>
            <p:nvPr/>
          </p:nvSpPr>
          <p:spPr bwMode="auto">
            <a:xfrm>
              <a:off x="4704"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9" name="Oval 35"/>
            <p:cNvSpPr>
              <a:spLocks noChangeArrowheads="1"/>
            </p:cNvSpPr>
            <p:nvPr/>
          </p:nvSpPr>
          <p:spPr bwMode="auto">
            <a:xfrm>
              <a:off x="4883"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40" name="Oval 36"/>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41" name="Oval 37"/>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42" name="Oval 38"/>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43" name="Oval 39"/>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grpSp>
      <p:sp>
        <p:nvSpPr>
          <p:cNvPr id="47144" name="Line 40"/>
          <p:cNvSpPr>
            <a:spLocks noChangeShapeType="1"/>
          </p:cNvSpPr>
          <p:nvPr/>
        </p:nvSpPr>
        <p:spPr bwMode="auto">
          <a:xfrm>
            <a:off x="304800" y="2819400"/>
            <a:ext cx="82296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Tree>
    <p:extLst>
      <p:ext uri="{BB962C8B-B14F-4D97-AF65-F5344CB8AC3E}">
        <p14:creationId xmlns:p14="http://schemas.microsoft.com/office/powerpoint/2010/main" val="106196235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0AF5ED9-AA6E-41DC-89FD-B4D9EF0B24B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55867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BE97B03-5249-4579-B9F1-FC67AEA4A39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89527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524000"/>
            <a:ext cx="3619500" cy="4411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4900" y="1524000"/>
            <a:ext cx="3619500" cy="4411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D99624DD-3745-40E9-9222-74C13482135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49868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0327F7D4-B8DA-4F9C-B0F8-B0B7B22ED02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73599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642FB4CD-053E-4A5A-AFB1-FD527E12BA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44877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10EFA17F-1BB9-4198-B226-933C8747155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50765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1126F5F-FB6F-4F61-A8DD-8DEB05B3E39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59026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097E41C-0383-4D01-9F5C-431D3F8EDFB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27351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CD86B5B-2E70-4EF7-B58E-B120970ED3E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730235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7950" y="228600"/>
            <a:ext cx="2076450" cy="57070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228600"/>
            <a:ext cx="6076950" cy="57070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F4AE7E2-8908-4973-9F48-8888CC12DD9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9764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6B4EA145-8A4E-AC41-9882-2143E59CDA9D}" type="datetimeFigureOut">
              <a:rPr lang="en-US" smtClean="0"/>
              <a:pPr/>
              <a:t>2/28/2016</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BE4DDB3F-4D78-6F45-B4EE-75C7F7F2474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Line 2"/>
          <p:cNvSpPr>
            <a:spLocks noChangeShapeType="1"/>
          </p:cNvSpPr>
          <p:nvPr/>
        </p:nvSpPr>
        <p:spPr bwMode="auto">
          <a:xfrm>
            <a:off x="7962900" y="1524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83" name="Rectangle 3"/>
          <p:cNvSpPr>
            <a:spLocks noGrp="1" noChangeArrowheads="1"/>
          </p:cNvSpPr>
          <p:nvPr>
            <p:ph type="title"/>
          </p:nvPr>
        </p:nvSpPr>
        <p:spPr bwMode="auto">
          <a:xfrm>
            <a:off x="228600" y="228600"/>
            <a:ext cx="76962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46084" name="Rectangle 4"/>
          <p:cNvSpPr>
            <a:spLocks noGrp="1" noChangeArrowheads="1"/>
          </p:cNvSpPr>
          <p:nvPr>
            <p:ph type="body" idx="1"/>
          </p:nvPr>
        </p:nvSpPr>
        <p:spPr bwMode="auto">
          <a:xfrm>
            <a:off x="1143000" y="1524000"/>
            <a:ext cx="7391400" cy="4411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6085"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ClrTx/>
              <a:buSzTx/>
              <a:buFontTx/>
              <a:buNone/>
              <a:defRPr sz="1000"/>
            </a:lvl1pPr>
          </a:lstStyle>
          <a:p>
            <a:pPr defTabSz="914400" fontAlgn="base">
              <a:spcAft>
                <a:spcPct val="0"/>
              </a:spcAft>
            </a:pPr>
            <a:endParaRPr lang="en-US" altLang="en-US">
              <a:solidFill>
                <a:srgbClr val="000000"/>
              </a:solidFill>
            </a:endParaRPr>
          </a:p>
        </p:txBody>
      </p:sp>
      <p:sp>
        <p:nvSpPr>
          <p:cNvPr id="46086" name="Rectangle 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ClrTx/>
              <a:buSzTx/>
              <a:buFontTx/>
              <a:buNone/>
              <a:defRPr sz="1000"/>
            </a:lvl1pPr>
          </a:lstStyle>
          <a:p>
            <a:pPr defTabSz="914400" fontAlgn="base">
              <a:spcAft>
                <a:spcPct val="0"/>
              </a:spcAft>
            </a:pPr>
            <a:endParaRPr lang="en-US" altLang="en-US">
              <a:solidFill>
                <a:srgbClr val="000000"/>
              </a:solidFill>
            </a:endParaRPr>
          </a:p>
        </p:txBody>
      </p:sp>
      <p:sp>
        <p:nvSpPr>
          <p:cNvPr id="46087"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ClrTx/>
              <a:buSzTx/>
              <a:buFontTx/>
              <a:buNone/>
              <a:defRPr sz="1000"/>
            </a:lvl1pPr>
          </a:lstStyle>
          <a:p>
            <a:pPr defTabSz="914400" fontAlgn="base">
              <a:spcAft>
                <a:spcPct val="0"/>
              </a:spcAft>
            </a:pPr>
            <a:fld id="{482959FC-7966-47F8-AC37-350D47C9BB19}" type="slidenum">
              <a:rPr lang="en-US" altLang="en-US">
                <a:solidFill>
                  <a:srgbClr val="000000"/>
                </a:solidFill>
              </a:rPr>
              <a:pPr defTabSz="914400" fontAlgn="base">
                <a:spcAft>
                  <a:spcPct val="0"/>
                </a:spcAft>
              </a:pPr>
              <a:t>‹#›</a:t>
            </a:fld>
            <a:endParaRPr lang="en-US" altLang="en-US">
              <a:solidFill>
                <a:srgbClr val="000000"/>
              </a:solidFill>
            </a:endParaRPr>
          </a:p>
        </p:txBody>
      </p:sp>
      <p:grpSp>
        <p:nvGrpSpPr>
          <p:cNvPr id="46088" name="Group 8"/>
          <p:cNvGrpSpPr>
            <a:grpSpLocks/>
          </p:cNvGrpSpPr>
          <p:nvPr/>
        </p:nvGrpSpPr>
        <p:grpSpPr bwMode="auto">
          <a:xfrm>
            <a:off x="8153400" y="152400"/>
            <a:ext cx="792163" cy="1295400"/>
            <a:chOff x="5136" y="960"/>
            <a:chExt cx="528" cy="864"/>
          </a:xfrm>
        </p:grpSpPr>
        <p:sp>
          <p:nvSpPr>
            <p:cNvPr id="46089" name="Oval 9"/>
            <p:cNvSpPr>
              <a:spLocks noChangeArrowheads="1"/>
            </p:cNvSpPr>
            <p:nvPr/>
          </p:nvSpPr>
          <p:spPr bwMode="auto">
            <a:xfrm>
              <a:off x="5136"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0" name="Oval 10"/>
            <p:cNvSpPr>
              <a:spLocks noChangeArrowheads="1"/>
            </p:cNvSpPr>
            <p:nvPr/>
          </p:nvSpPr>
          <p:spPr bwMode="auto">
            <a:xfrm>
              <a:off x="5248"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1" name="Oval 11"/>
            <p:cNvSpPr>
              <a:spLocks noChangeArrowheads="1"/>
            </p:cNvSpPr>
            <p:nvPr/>
          </p:nvSpPr>
          <p:spPr bwMode="auto">
            <a:xfrm>
              <a:off x="5360"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2" name="Oval 12"/>
            <p:cNvSpPr>
              <a:spLocks noChangeArrowheads="1"/>
            </p:cNvSpPr>
            <p:nvPr/>
          </p:nvSpPr>
          <p:spPr bwMode="auto">
            <a:xfrm>
              <a:off x="5136"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3" name="Oval 13"/>
            <p:cNvSpPr>
              <a:spLocks noChangeArrowheads="1"/>
            </p:cNvSpPr>
            <p:nvPr/>
          </p:nvSpPr>
          <p:spPr bwMode="auto">
            <a:xfrm>
              <a:off x="5248"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4" name="Oval 14"/>
            <p:cNvSpPr>
              <a:spLocks noChangeArrowheads="1"/>
            </p:cNvSpPr>
            <p:nvPr/>
          </p:nvSpPr>
          <p:spPr bwMode="auto">
            <a:xfrm>
              <a:off x="5360"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5" name="Oval 15"/>
            <p:cNvSpPr>
              <a:spLocks noChangeArrowheads="1"/>
            </p:cNvSpPr>
            <p:nvPr/>
          </p:nvSpPr>
          <p:spPr bwMode="auto">
            <a:xfrm>
              <a:off x="5472" y="1072"/>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6" name="Oval 16"/>
            <p:cNvSpPr>
              <a:spLocks noChangeArrowheads="1"/>
            </p:cNvSpPr>
            <p:nvPr/>
          </p:nvSpPr>
          <p:spPr bwMode="auto">
            <a:xfrm>
              <a:off x="5136"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7" name="Oval 17"/>
            <p:cNvSpPr>
              <a:spLocks noChangeArrowheads="1"/>
            </p:cNvSpPr>
            <p:nvPr/>
          </p:nvSpPr>
          <p:spPr bwMode="auto">
            <a:xfrm>
              <a:off x="5248"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8" name="Oval 18"/>
            <p:cNvSpPr>
              <a:spLocks noChangeArrowheads="1"/>
            </p:cNvSpPr>
            <p:nvPr/>
          </p:nvSpPr>
          <p:spPr bwMode="auto">
            <a:xfrm>
              <a:off x="5360"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9" name="Oval 19"/>
            <p:cNvSpPr>
              <a:spLocks noChangeArrowheads="1"/>
            </p:cNvSpPr>
            <p:nvPr/>
          </p:nvSpPr>
          <p:spPr bwMode="auto">
            <a:xfrm>
              <a:off x="5472"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0" name="Oval 20"/>
            <p:cNvSpPr>
              <a:spLocks noChangeArrowheads="1"/>
            </p:cNvSpPr>
            <p:nvPr/>
          </p:nvSpPr>
          <p:spPr bwMode="auto">
            <a:xfrm>
              <a:off x="5584" y="1184"/>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1" name="Oval 21"/>
            <p:cNvSpPr>
              <a:spLocks noChangeArrowheads="1"/>
            </p:cNvSpPr>
            <p:nvPr/>
          </p:nvSpPr>
          <p:spPr bwMode="auto">
            <a:xfrm>
              <a:off x="5136" y="1296"/>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2" name="Oval 22"/>
            <p:cNvSpPr>
              <a:spLocks noChangeArrowheads="1"/>
            </p:cNvSpPr>
            <p:nvPr/>
          </p:nvSpPr>
          <p:spPr bwMode="auto">
            <a:xfrm>
              <a:off x="5248"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3" name="Oval 23"/>
            <p:cNvSpPr>
              <a:spLocks noChangeArrowheads="1"/>
            </p:cNvSpPr>
            <p:nvPr/>
          </p:nvSpPr>
          <p:spPr bwMode="auto">
            <a:xfrm>
              <a:off x="5360"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4" name="Oval 24"/>
            <p:cNvSpPr>
              <a:spLocks noChangeArrowheads="1"/>
            </p:cNvSpPr>
            <p:nvPr/>
          </p:nvSpPr>
          <p:spPr bwMode="auto">
            <a:xfrm>
              <a:off x="5472" y="1296"/>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5" name="Oval 25"/>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6" name="Oval 26"/>
            <p:cNvSpPr>
              <a:spLocks noChangeArrowheads="1"/>
            </p:cNvSpPr>
            <p:nvPr/>
          </p:nvSpPr>
          <p:spPr bwMode="auto">
            <a:xfrm>
              <a:off x="5248"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7" name="Oval 27"/>
            <p:cNvSpPr>
              <a:spLocks noChangeArrowheads="1"/>
            </p:cNvSpPr>
            <p:nvPr/>
          </p:nvSpPr>
          <p:spPr bwMode="auto">
            <a:xfrm>
              <a:off x="5360"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8" name="Oval 28"/>
            <p:cNvSpPr>
              <a:spLocks noChangeArrowheads="1"/>
            </p:cNvSpPr>
            <p:nvPr/>
          </p:nvSpPr>
          <p:spPr bwMode="auto">
            <a:xfrm>
              <a:off x="5472"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9" name="Oval 29"/>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0" name="Oval 30"/>
            <p:cNvSpPr>
              <a:spLocks noChangeArrowheads="1"/>
            </p:cNvSpPr>
            <p:nvPr/>
          </p:nvSpPr>
          <p:spPr bwMode="auto">
            <a:xfrm>
              <a:off x="5136" y="1520"/>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1" name="Oval 31"/>
            <p:cNvSpPr>
              <a:spLocks noChangeArrowheads="1"/>
            </p:cNvSpPr>
            <p:nvPr/>
          </p:nvSpPr>
          <p:spPr bwMode="auto">
            <a:xfrm>
              <a:off x="5248"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2" name="Oval 32"/>
            <p:cNvSpPr>
              <a:spLocks noChangeArrowheads="1"/>
            </p:cNvSpPr>
            <p:nvPr/>
          </p:nvSpPr>
          <p:spPr bwMode="auto">
            <a:xfrm>
              <a:off x="5360"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3" name="Oval 33"/>
            <p:cNvSpPr>
              <a:spLocks noChangeArrowheads="1"/>
            </p:cNvSpPr>
            <p:nvPr/>
          </p:nvSpPr>
          <p:spPr bwMode="auto">
            <a:xfrm>
              <a:off x="5472" y="1520"/>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4" name="Oval 34"/>
            <p:cNvSpPr>
              <a:spLocks noChangeArrowheads="1"/>
            </p:cNvSpPr>
            <p:nvPr/>
          </p:nvSpPr>
          <p:spPr bwMode="auto">
            <a:xfrm>
              <a:off x="5136"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5" name="Oval 35"/>
            <p:cNvSpPr>
              <a:spLocks noChangeArrowheads="1"/>
            </p:cNvSpPr>
            <p:nvPr/>
          </p:nvSpPr>
          <p:spPr bwMode="auto">
            <a:xfrm>
              <a:off x="5248"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6" name="Oval 36"/>
            <p:cNvSpPr>
              <a:spLocks noChangeArrowheads="1"/>
            </p:cNvSpPr>
            <p:nvPr/>
          </p:nvSpPr>
          <p:spPr bwMode="auto">
            <a:xfrm>
              <a:off x="5360"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7" name="Oval 37"/>
            <p:cNvSpPr>
              <a:spLocks noChangeArrowheads="1"/>
            </p:cNvSpPr>
            <p:nvPr/>
          </p:nvSpPr>
          <p:spPr bwMode="auto">
            <a:xfrm>
              <a:off x="5472"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8" name="Oval 38"/>
            <p:cNvSpPr>
              <a:spLocks noChangeArrowheads="1"/>
            </p:cNvSpPr>
            <p:nvPr/>
          </p:nvSpPr>
          <p:spPr bwMode="auto">
            <a:xfrm>
              <a:off x="5248"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9" name="Oval 39"/>
            <p:cNvSpPr>
              <a:spLocks noChangeArrowheads="1"/>
            </p:cNvSpPr>
            <p:nvPr/>
          </p:nvSpPr>
          <p:spPr bwMode="auto">
            <a:xfrm>
              <a:off x="5472"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grpSp>
    </p:spTree>
    <p:extLst>
      <p:ext uri="{BB962C8B-B14F-4D97-AF65-F5344CB8AC3E}">
        <p14:creationId xmlns:p14="http://schemas.microsoft.com/office/powerpoint/2010/main" val="329287287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iming>
    <p:tnLst>
      <p:par>
        <p:cTn id="1" dur="indefinite" restart="never" nodeType="tmRoot"/>
      </p:par>
    </p:tnLst>
  </p:timing>
  <p:txStyles>
    <p:titleStyle>
      <a:lvl1pPr algn="l" rtl="0" eaLnBrk="1" fontAlgn="base" hangingPunct="1">
        <a:spcBef>
          <a:spcPct val="0"/>
        </a:spcBef>
        <a:spcAft>
          <a:spcPct val="0"/>
        </a:spcAft>
        <a:defRPr sz="3600" b="1">
          <a:solidFill>
            <a:schemeClr val="tx2"/>
          </a:solidFill>
          <a:latin typeface="+mj-lt"/>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600" b="1">
          <a:solidFill>
            <a:schemeClr val="tx2"/>
          </a:solidFill>
          <a:latin typeface="Arial" charset="0"/>
        </a:defRPr>
      </a:lvl6pPr>
      <a:lvl7pPr marL="914400" algn="l" rtl="0" eaLnBrk="1" fontAlgn="base" hangingPunct="1">
        <a:spcBef>
          <a:spcPct val="0"/>
        </a:spcBef>
        <a:spcAft>
          <a:spcPct val="0"/>
        </a:spcAft>
        <a:defRPr sz="3600" b="1">
          <a:solidFill>
            <a:schemeClr val="tx2"/>
          </a:solidFill>
          <a:latin typeface="Arial" charset="0"/>
        </a:defRPr>
      </a:lvl7pPr>
      <a:lvl8pPr marL="1371600" algn="l" rtl="0" eaLnBrk="1" fontAlgn="base" hangingPunct="1">
        <a:spcBef>
          <a:spcPct val="0"/>
        </a:spcBef>
        <a:spcAft>
          <a:spcPct val="0"/>
        </a:spcAft>
        <a:defRPr sz="3600" b="1">
          <a:solidFill>
            <a:schemeClr val="tx2"/>
          </a:solidFill>
          <a:latin typeface="Arial" charset="0"/>
        </a:defRPr>
      </a:lvl8pPr>
      <a:lvl9pPr marL="1828800" algn="l" rtl="0" eaLnBrk="1" fontAlgn="base" hangingPunct="1">
        <a:spcBef>
          <a:spcPct val="0"/>
        </a:spcBef>
        <a:spcAft>
          <a:spcPct val="0"/>
        </a:spcAft>
        <a:defRPr sz="3600" b="1">
          <a:solidFill>
            <a:schemeClr val="tx2"/>
          </a:solidFill>
          <a:latin typeface="Arial" charset="0"/>
        </a:defRPr>
      </a:lvl9pPr>
    </p:titleStyle>
    <p:bodyStyle>
      <a:lvl1pPr marL="342900" indent="-342900" algn="l" rtl="0" eaLnBrk="1" fontAlgn="base" hangingPunct="1">
        <a:spcBef>
          <a:spcPct val="25000"/>
        </a:spcBef>
        <a:spcAft>
          <a:spcPct val="0"/>
        </a:spcAft>
        <a:buClr>
          <a:schemeClr val="tx2"/>
        </a:buClr>
        <a:buSzPct val="60000"/>
        <a:buFont typeface="Wingdings" pitchFamily="2" charset="2"/>
        <a:defRPr sz="2700">
          <a:solidFill>
            <a:schemeClr val="tx1"/>
          </a:solidFill>
          <a:latin typeface="+mn-lt"/>
          <a:ea typeface="+mn-ea"/>
          <a:cs typeface="+mn-cs"/>
        </a:defRPr>
      </a:lvl1pPr>
      <a:lvl2pPr marL="692150" indent="-347663" algn="l" rtl="0" eaLnBrk="1" fontAlgn="base" hangingPunct="1">
        <a:spcBef>
          <a:spcPct val="0"/>
        </a:spcBef>
        <a:spcAft>
          <a:spcPct val="25000"/>
        </a:spcAft>
        <a:buClr>
          <a:schemeClr val="accent2"/>
        </a:buClr>
        <a:buSzPct val="55000"/>
        <a:buFont typeface="Wingdings" pitchFamily="2" charset="2"/>
        <a:buChar char="l"/>
        <a:defRPr sz="2400">
          <a:solidFill>
            <a:schemeClr val="tx1"/>
          </a:solidFill>
          <a:latin typeface="+mn-lt"/>
        </a:defRPr>
      </a:lvl2pPr>
      <a:lvl3pPr marL="987425" indent="-293688" algn="l" rtl="0" eaLnBrk="1" fontAlgn="base" hangingPunct="1">
        <a:spcBef>
          <a:spcPct val="0"/>
        </a:spcBef>
        <a:spcAft>
          <a:spcPct val="25000"/>
        </a:spcAft>
        <a:buClr>
          <a:schemeClr val="accent1"/>
        </a:buClr>
        <a:buSzPct val="50000"/>
        <a:buFont typeface="Wingdings" pitchFamily="2" charset="2"/>
        <a:buChar char="l"/>
        <a:defRPr sz="2200">
          <a:solidFill>
            <a:schemeClr val="tx1"/>
          </a:solidFill>
          <a:latin typeface="+mn-lt"/>
        </a:defRPr>
      </a:lvl3pPr>
      <a:lvl4pPr marL="1281113" indent="-292100" algn="l" rtl="0" eaLnBrk="1" fontAlgn="base" hangingPunct="1">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5.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hyperlink" Target="#_ftnref1"/><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hyperlink" Target="http://www.southernaidsstrategy.org/"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outhernaidscoalition.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2200" b="1" dirty="0" smtClean="0"/>
              <a:t/>
            </a:r>
            <a:br>
              <a:rPr lang="en-US" sz="2200" b="1" dirty="0" smtClean="0"/>
            </a:br>
            <a:r>
              <a:rPr lang="en-US" sz="2200" b="1" dirty="0"/>
              <a:t/>
            </a:r>
            <a:br>
              <a:rPr lang="en-US" sz="2200" b="1" dirty="0"/>
            </a:br>
            <a:r>
              <a:rPr lang="en-US" sz="4000" dirty="0"/>
              <a:t>HIV in </a:t>
            </a:r>
            <a:r>
              <a:rPr lang="en-US" sz="4000" dirty="0" smtClean="0"/>
              <a:t>Georgia</a:t>
            </a:r>
            <a:r>
              <a:rPr lang="en-US" sz="4000" dirty="0"/>
              <a:t/>
            </a:r>
            <a:br>
              <a:rPr lang="en-US" sz="4000" dirty="0"/>
            </a:br>
            <a:r>
              <a:rPr lang="en-US" sz="4000" dirty="0"/>
              <a:t>The Numbers Don’t Lie: </a:t>
            </a:r>
            <a:br>
              <a:rPr lang="en-US" sz="4000" dirty="0"/>
            </a:br>
            <a:r>
              <a:rPr lang="en-US" sz="4000" dirty="0"/>
              <a:t>It’s Time to End Disparities</a:t>
            </a:r>
            <a:endParaRPr lang="en-US" sz="4000" b="1" dirty="0">
              <a:solidFill>
                <a:srgbClr val="FF0000"/>
              </a:solidFill>
            </a:endParaRPr>
          </a:p>
        </p:txBody>
      </p:sp>
      <p:sp>
        <p:nvSpPr>
          <p:cNvPr id="3" name="Subtitle 2"/>
          <p:cNvSpPr>
            <a:spLocks noGrp="1"/>
          </p:cNvSpPr>
          <p:nvPr>
            <p:ph type="subTitle" idx="1"/>
          </p:nvPr>
        </p:nvSpPr>
        <p:spPr>
          <a:xfrm>
            <a:off x="1447800" y="3248866"/>
            <a:ext cx="6400800" cy="1907334"/>
          </a:xfrm>
        </p:spPr>
        <p:txBody>
          <a:bodyPr>
            <a:normAutofit/>
          </a:bodyPr>
          <a:lstStyle/>
          <a:p>
            <a:r>
              <a:rPr lang="en-US" sz="1400" dirty="0" smtClean="0">
                <a:solidFill>
                  <a:schemeClr val="tx1"/>
                </a:solidFill>
              </a:rPr>
              <a:t>Carolyn McAllaster, Duke University School of Law</a:t>
            </a:r>
          </a:p>
          <a:p>
            <a:r>
              <a:rPr lang="en-US" sz="1400" dirty="0">
                <a:solidFill>
                  <a:schemeClr val="tx1"/>
                </a:solidFill>
              </a:rPr>
              <a:t>D</a:t>
            </a:r>
            <a:r>
              <a:rPr lang="en-US" sz="1400" dirty="0" smtClean="0">
                <a:solidFill>
                  <a:schemeClr val="tx1"/>
                </a:solidFill>
              </a:rPr>
              <a:t>irector: Southern HIV/AIDS Strategy Initiative (SASI)</a:t>
            </a:r>
          </a:p>
          <a:p>
            <a:r>
              <a:rPr lang="en-US" sz="1400" dirty="0" smtClean="0">
                <a:solidFill>
                  <a:schemeClr val="tx1"/>
                </a:solidFill>
              </a:rPr>
              <a:t>Nic Carlisle,</a:t>
            </a:r>
          </a:p>
          <a:p>
            <a:r>
              <a:rPr lang="en-US" sz="1400" dirty="0" smtClean="0">
                <a:solidFill>
                  <a:schemeClr val="tx1"/>
                </a:solidFill>
              </a:rPr>
              <a:t>Executive Director: Southern AIDS Coalition (SAC)</a:t>
            </a:r>
          </a:p>
          <a:p>
            <a:pPr algn="l"/>
            <a:endParaRPr lang="en-US" sz="1400" dirty="0" smtClean="0">
              <a:solidFill>
                <a:schemeClr val="tx1"/>
              </a:solidFill>
            </a:endParaRPr>
          </a:p>
          <a:p>
            <a:pPr algn="l"/>
            <a:endParaRPr lang="en-US" sz="2000" dirty="0">
              <a:solidFill>
                <a:schemeClr val="tx1"/>
              </a:solidFill>
            </a:endParaRPr>
          </a:p>
        </p:txBody>
      </p:sp>
      <p:sp>
        <p:nvSpPr>
          <p:cNvPr id="6" name="Frame 5"/>
          <p:cNvSpPr/>
          <p:nvPr/>
        </p:nvSpPr>
        <p:spPr>
          <a:xfrm>
            <a:off x="0" y="0"/>
            <a:ext cx="9144000" cy="6858000"/>
          </a:xfrm>
          <a:prstGeom prst="fram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 name="Half Frame 6"/>
          <p:cNvSpPr/>
          <p:nvPr/>
        </p:nvSpPr>
        <p:spPr>
          <a:xfrm>
            <a:off x="0" y="0"/>
            <a:ext cx="1219200" cy="3048000"/>
          </a:xfrm>
          <a:prstGeom prst="halfFram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0295066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236485"/>
            <a:ext cx="8042276" cy="613259"/>
          </a:xfrm>
        </p:spPr>
        <p:txBody>
          <a:bodyPr>
            <a:normAutofit/>
          </a:bodyPr>
          <a:lstStyle/>
          <a:p>
            <a:r>
              <a:rPr lang="en-US" sz="3200" dirty="0" smtClean="0"/>
              <a:t>HIV and AIDS Statistics in Georgia</a:t>
            </a:r>
            <a:endParaRPr lang="en-US" sz="3200" dirty="0"/>
          </a:p>
        </p:txBody>
      </p:sp>
      <p:sp>
        <p:nvSpPr>
          <p:cNvPr id="3" name="Content Placeholder 2"/>
          <p:cNvSpPr>
            <a:spLocks noGrp="1"/>
          </p:cNvSpPr>
          <p:nvPr>
            <p:ph idx="1"/>
          </p:nvPr>
        </p:nvSpPr>
        <p:spPr>
          <a:xfrm>
            <a:off x="212436" y="543114"/>
            <a:ext cx="8839200" cy="5808286"/>
          </a:xfrm>
        </p:spPr>
        <p:txBody>
          <a:bodyPr>
            <a:normAutofit lnSpcReduction="10000"/>
          </a:bodyPr>
          <a:lstStyle/>
          <a:p>
            <a:endParaRPr lang="en-US" dirty="0" smtClean="0"/>
          </a:p>
          <a:p>
            <a:r>
              <a:rPr lang="en-US" dirty="0"/>
              <a:t>Georgia ranked 10th in the country </a:t>
            </a:r>
            <a:r>
              <a:rPr lang="en-US" dirty="0" smtClean="0"/>
              <a:t>in the</a:t>
            </a:r>
            <a:r>
              <a:rPr lang="en-US" dirty="0"/>
              <a:t> number of deaths among </a:t>
            </a:r>
            <a:r>
              <a:rPr lang="en-US" dirty="0" smtClean="0"/>
              <a:t>people living </a:t>
            </a:r>
            <a:r>
              <a:rPr lang="en-US" dirty="0"/>
              <a:t>with HIV in 2013</a:t>
            </a:r>
            <a:r>
              <a:rPr lang="en-US" dirty="0" smtClean="0"/>
              <a:t>.</a:t>
            </a:r>
          </a:p>
          <a:p>
            <a:r>
              <a:rPr lang="en-US" dirty="0"/>
              <a:t>Georgia ranked 5th in the country </a:t>
            </a:r>
            <a:r>
              <a:rPr lang="en-US" dirty="0" smtClean="0"/>
              <a:t>in the </a:t>
            </a:r>
            <a:r>
              <a:rPr lang="en-US" dirty="0"/>
              <a:t>number of people living with HIV </a:t>
            </a:r>
            <a:r>
              <a:rPr lang="en-US" dirty="0" smtClean="0"/>
              <a:t>in 2013 </a:t>
            </a:r>
            <a:r>
              <a:rPr lang="en-US" dirty="0"/>
              <a:t>with 42,067 individuals</a:t>
            </a:r>
            <a:r>
              <a:rPr lang="en-US" dirty="0" smtClean="0"/>
              <a:t>.</a:t>
            </a:r>
          </a:p>
          <a:p>
            <a:r>
              <a:rPr lang="en-US" dirty="0"/>
              <a:t>The number of men in GA </a:t>
            </a:r>
            <a:r>
              <a:rPr lang="en-US" dirty="0" smtClean="0"/>
              <a:t>who acquired </a:t>
            </a:r>
            <a:r>
              <a:rPr lang="en-US" dirty="0"/>
              <a:t>HIV via male-to-male </a:t>
            </a:r>
            <a:r>
              <a:rPr lang="en-US" dirty="0" smtClean="0"/>
              <a:t>sexual contact</a:t>
            </a:r>
            <a:r>
              <a:rPr lang="en-US" dirty="0"/>
              <a:t> increased by 42% </a:t>
            </a:r>
            <a:r>
              <a:rPr lang="en-US" dirty="0" smtClean="0"/>
              <a:t>from 16,986 </a:t>
            </a:r>
            <a:r>
              <a:rPr lang="en-US" dirty="0"/>
              <a:t>men in 2008 to 24,101 men </a:t>
            </a:r>
            <a:r>
              <a:rPr lang="en-US" dirty="0" smtClean="0"/>
              <a:t>in 2013. </a:t>
            </a:r>
          </a:p>
          <a:p>
            <a:r>
              <a:rPr lang="en-US" dirty="0"/>
              <a:t>Georgia ranked 5th the country in </a:t>
            </a:r>
            <a:r>
              <a:rPr lang="en-US" dirty="0" smtClean="0"/>
              <a:t>the number </a:t>
            </a:r>
            <a:r>
              <a:rPr lang="en-US" dirty="0"/>
              <a:t>of HIV diagnoses, </a:t>
            </a:r>
            <a:r>
              <a:rPr lang="en-US" dirty="0" smtClean="0"/>
              <a:t>reporting 2,247 </a:t>
            </a:r>
            <a:r>
              <a:rPr lang="en-US" dirty="0"/>
              <a:t>cases in 2014</a:t>
            </a:r>
            <a:r>
              <a:rPr lang="en-US" dirty="0" smtClean="0"/>
              <a:t>.</a:t>
            </a:r>
          </a:p>
          <a:p>
            <a:pPr marL="0" indent="0">
              <a:buNone/>
            </a:pPr>
            <a:endParaRPr lang="en-US" sz="1800" dirty="0" smtClean="0"/>
          </a:p>
          <a:p>
            <a:pPr marL="0" indent="0">
              <a:buNone/>
            </a:pPr>
            <a:r>
              <a:rPr lang="en-US" sz="1800" dirty="0" smtClean="0"/>
              <a:t>(</a:t>
            </a:r>
            <a:r>
              <a:rPr lang="en-US" sz="1800" dirty="0"/>
              <a:t>CDC Atlas </a:t>
            </a:r>
            <a:r>
              <a:rPr lang="en-US" sz="1800" dirty="0" smtClean="0"/>
              <a:t>Data, </a:t>
            </a:r>
            <a:r>
              <a:rPr lang="en-US" sz="1800" dirty="0"/>
              <a:t>http://www.cdc.gov/nchhstp/atlas</a:t>
            </a:r>
            <a:r>
              <a:rPr lang="en-US" sz="1800" dirty="0" smtClean="0"/>
              <a:t>/) </a:t>
            </a:r>
            <a:endParaRPr lang="en-US" sz="1800" dirty="0"/>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21186"/>
            <a:ext cx="2311456" cy="636814"/>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27987379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bwMode="auto"/>
        <p:txBody>
          <a:bodyPr wrap="square" numCol="1" anchorCtr="0" compatLnSpc="1">
            <a:prstTxWarp prst="textNoShape">
              <a:avLst/>
            </a:prstTxWarp>
          </a:bodyPr>
          <a:lstStyle/>
          <a:p>
            <a:pPr algn="ctr" eaLnBrk="1" hangingPunct="1"/>
            <a:r>
              <a:rPr lang="en-US" sz="2900" dirty="0" smtClean="0"/>
              <a:t>SASI Analysis of CDC</a:t>
            </a:r>
            <a:r>
              <a:rPr lang="ja-JP" altLang="en-US" sz="2900" dirty="0" smtClean="0"/>
              <a:t>’</a:t>
            </a:r>
            <a:r>
              <a:rPr lang="en-US" altLang="ja-JP" sz="2900" dirty="0" smtClean="0"/>
              <a:t>s recent FOA for direct CBO funding (PS15-1502)</a:t>
            </a:r>
            <a:endParaRPr lang="en-US" sz="2900" dirty="0" smtClean="0"/>
          </a:p>
        </p:txBody>
      </p:sp>
      <p:sp>
        <p:nvSpPr>
          <p:cNvPr id="53251" name="Content Placeholder 2"/>
          <p:cNvSpPr>
            <a:spLocks noGrp="1"/>
          </p:cNvSpPr>
          <p:nvPr>
            <p:ph idx="1"/>
          </p:nvPr>
        </p:nvSpPr>
        <p:spPr>
          <a:xfrm>
            <a:off x="858838" y="2133600"/>
            <a:ext cx="7999412" cy="3992563"/>
          </a:xfrm>
        </p:spPr>
        <p:txBody>
          <a:bodyPr/>
          <a:lstStyle/>
          <a:p>
            <a:pPr marL="457200" indent="-457200" eaLnBrk="1" hangingPunct="1">
              <a:buFont typeface="Wingdings" panose="05000000000000000000" pitchFamily="2" charset="2"/>
              <a:buChar char="ü"/>
            </a:pPr>
            <a:r>
              <a:rPr lang="en-US" b="1" dirty="0" smtClean="0"/>
              <a:t>PS15-1502</a:t>
            </a:r>
            <a:r>
              <a:rPr lang="en-US" dirty="0" smtClean="0"/>
              <a:t>—CDC funding designed to reach areas with greatest need for HIV prevention services.</a:t>
            </a:r>
          </a:p>
          <a:p>
            <a:pPr marL="0" indent="0" eaLnBrk="1" hangingPunct="1"/>
            <a:endParaRPr lang="en-US" dirty="0" smtClean="0"/>
          </a:p>
          <a:p>
            <a:pPr marL="457200" indent="-457200" eaLnBrk="1" hangingPunct="1">
              <a:buFont typeface="Wingdings" panose="05000000000000000000" pitchFamily="2" charset="2"/>
              <a:buChar char="ü"/>
            </a:pPr>
            <a:r>
              <a:rPr lang="en-US" b="1" dirty="0" smtClean="0"/>
              <a:t>Restricts eligibility </a:t>
            </a:r>
            <a:r>
              <a:rPr lang="en-US" dirty="0" smtClean="0"/>
              <a:t>for direct funding to community based organizations (CBOs) to those located in </a:t>
            </a:r>
            <a:r>
              <a:rPr lang="en-US" b="1" dirty="0" smtClean="0"/>
              <a:t>designated metropolitan statistical areas</a:t>
            </a:r>
            <a:r>
              <a:rPr lang="en-US" dirty="0" smtClean="0"/>
              <a:t>—CBOs </a:t>
            </a:r>
            <a:r>
              <a:rPr lang="en-US" b="1" u="sng" dirty="0" smtClean="0"/>
              <a:t>outside those areas </a:t>
            </a:r>
            <a:r>
              <a:rPr lang="en-US" dirty="0" smtClean="0"/>
              <a:t>are </a:t>
            </a:r>
            <a:r>
              <a:rPr lang="en-US" b="1" u="sng" dirty="0" smtClean="0"/>
              <a:t>not eligible </a:t>
            </a:r>
            <a:r>
              <a:rPr lang="en-US" dirty="0" smtClean="0"/>
              <a:t>to apply for funding.</a:t>
            </a:r>
          </a:p>
        </p:txBody>
      </p:sp>
      <p:pic>
        <p:nvPicPr>
          <p:cNvPr id="53252" name="Picture 2" descr="http://southernaids.files.wordpress.com/2011/11/sasi1nobrake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08" y="6221413"/>
            <a:ext cx="2311400"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4"/>
          <a:stretch>
            <a:fillRect/>
          </a:stretch>
        </p:blipFill>
        <p:spPr>
          <a:xfrm>
            <a:off x="7596554" y="5239300"/>
            <a:ext cx="1547446" cy="1547446"/>
          </a:xfrm>
          <a:prstGeom prst="rect">
            <a:avLst/>
          </a:prstGeom>
        </p:spPr>
      </p:pic>
    </p:spTree>
    <p:extLst>
      <p:ext uri="{BB962C8B-B14F-4D97-AF65-F5344CB8AC3E}">
        <p14:creationId xmlns:p14="http://schemas.microsoft.com/office/powerpoint/2010/main" val="24380776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bwMode="auto"/>
        <p:txBody>
          <a:bodyPr wrap="square" numCol="1" anchorCtr="0" compatLnSpc="1">
            <a:prstTxWarp prst="textNoShape">
              <a:avLst/>
            </a:prstTxWarp>
            <a:normAutofit fontScale="90000"/>
          </a:bodyPr>
          <a:lstStyle/>
          <a:p>
            <a:pPr algn="ctr" eaLnBrk="1" hangingPunct="1">
              <a:defRPr/>
            </a:pPr>
            <a:r>
              <a:rPr lang="en-US" sz="3200">
                <a:ea typeface="MS PGothic" charset="0"/>
              </a:rPr>
              <a:t>SASI Analysis of % of PLWHA Living Outside an MSA eligible for CBO Funding from CDC</a:t>
            </a:r>
          </a:p>
        </p:txBody>
      </p:sp>
      <p:sp>
        <p:nvSpPr>
          <p:cNvPr id="54275" name="Content Placeholder 2"/>
          <p:cNvSpPr>
            <a:spLocks noGrp="1"/>
          </p:cNvSpPr>
          <p:nvPr>
            <p:ph idx="1"/>
          </p:nvPr>
        </p:nvSpPr>
        <p:spPr>
          <a:xfrm>
            <a:off x="858838" y="2133600"/>
            <a:ext cx="7999412" cy="3992563"/>
          </a:xfrm>
        </p:spPr>
        <p:txBody>
          <a:bodyPr/>
          <a:lstStyle/>
          <a:p>
            <a:pPr eaLnBrk="1" hangingPunct="1"/>
            <a:endParaRPr lang="en-US" smtClean="0"/>
          </a:p>
          <a:p>
            <a:pPr eaLnBrk="1" hangingPunct="1"/>
            <a:endParaRPr lang="en-US" smtClean="0"/>
          </a:p>
        </p:txBody>
      </p:sp>
      <p:pic>
        <p:nvPicPr>
          <p:cNvPr id="54276" name="Picture 2" descr="http://southernaids.files.wordpress.com/2011/11/sasi1nobrake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099176"/>
            <a:ext cx="2311400"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34"/>
          <p:cNvPicPr>
            <a:picLocks noChangeAspect="1"/>
          </p:cNvPicPr>
          <p:nvPr/>
        </p:nvPicPr>
        <p:blipFill>
          <a:blip r:embed="rId4"/>
          <a:stretch>
            <a:fillRect/>
          </a:stretch>
        </p:blipFill>
        <p:spPr>
          <a:xfrm>
            <a:off x="7596554" y="5310554"/>
            <a:ext cx="1547446" cy="1547446"/>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5700" y="1618239"/>
            <a:ext cx="6343650" cy="4600575"/>
          </a:xfrm>
          <a:prstGeom prst="rect">
            <a:avLst/>
          </a:prstGeom>
        </p:spPr>
      </p:pic>
    </p:spTree>
    <p:extLst>
      <p:ext uri="{BB962C8B-B14F-4D97-AF65-F5344CB8AC3E}">
        <p14:creationId xmlns:p14="http://schemas.microsoft.com/office/powerpoint/2010/main" val="37668884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dirty="0" smtClean="0"/>
              <a:t>SASI Analysis of Funds Distributed to community based organizations in the US under the recent CDC funding opportunity (PS15-1502)</a:t>
            </a: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52180511"/>
              </p:ext>
            </p:extLst>
          </p:nvPr>
        </p:nvGraphicFramePr>
        <p:xfrm>
          <a:off x="533400" y="1809523"/>
          <a:ext cx="7391400" cy="4277241"/>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2" descr="http://southernaids.files.wordpress.com/2011/11/sasi1nobrake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188302"/>
            <a:ext cx="2311456" cy="636814"/>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5"/>
          <p:cNvPicPr>
            <a:picLocks noChangeAspect="1"/>
          </p:cNvPicPr>
          <p:nvPr/>
        </p:nvPicPr>
        <p:blipFill>
          <a:blip r:embed="rId5"/>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29056765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Comparison of new HIV diagnoses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53303291"/>
              </p:ext>
            </p:extLst>
          </p:nvPr>
        </p:nvGraphicFramePr>
        <p:xfrm>
          <a:off x="381000" y="1809523"/>
          <a:ext cx="7391400" cy="44116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751259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Comparison of HIV Prevalence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20741424"/>
              </p:ext>
            </p:extLst>
          </p:nvPr>
        </p:nvGraphicFramePr>
        <p:xfrm>
          <a:off x="381000" y="1809523"/>
          <a:ext cx="7391400" cy="44116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051835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smtClean="0"/>
              <a:t>CDC’s Recent Funding Allocation to CBOs</a:t>
            </a:r>
            <a:br>
              <a:rPr lang="en-US" sz="2800" dirty="0" smtClean="0"/>
            </a:br>
            <a:r>
              <a:rPr lang="en-US" sz="2800" dirty="0" smtClean="0"/>
              <a:t>Summary</a:t>
            </a:r>
            <a:endParaRPr lang="en-US"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69880749"/>
              </p:ext>
            </p:extLst>
          </p:nvPr>
        </p:nvGraphicFramePr>
        <p:xfrm>
          <a:off x="228600" y="1989059"/>
          <a:ext cx="7748833" cy="4161740"/>
        </p:xfrm>
        <a:graphic>
          <a:graphicData uri="http://schemas.openxmlformats.org/drawingml/2006/table">
            <a:tbl>
              <a:tblPr firstRow="1" firstCol="1" bandRow="1"/>
              <a:tblGrid>
                <a:gridCol w="1340483"/>
                <a:gridCol w="1787311"/>
                <a:gridCol w="1264102"/>
                <a:gridCol w="1428321"/>
                <a:gridCol w="1928616"/>
              </a:tblGrid>
              <a:tr h="1137454">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Region/State</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Total PS15-1502</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Funding Amount Received</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Percentage of Total US PS15-1502 Funding Received</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Percentage of new HIV diagnoses in US (2013)</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marL="0" marR="0" algn="ctr">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Percentage of People Living with HIV in US (year-end 2012)</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r>
              <a:tr h="586984">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United States</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t>
                      </a:r>
                      <a:r>
                        <a:rPr lang="en-US" sz="1400" dirty="0" smtClean="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40,615,001</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100%</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100%</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100%</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984">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South</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t>
                      </a:r>
                      <a:r>
                        <a:rPr lang="en-US" sz="1400" dirty="0" smtClean="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13,483,383</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33%</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51%</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43%</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984">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Deep South Region</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t>
                      </a:r>
                      <a:r>
                        <a:rPr lang="en-US" sz="1400" dirty="0" smtClean="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10,683,383</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26%</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40%</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34%</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984">
                <a:tc>
                  <a:txBody>
                    <a:bodyPr/>
                    <a:lstStyle/>
                    <a:p>
                      <a:pPr marL="0" marR="0">
                        <a:lnSpc>
                          <a:spcPct val="115000"/>
                        </a:lnSpc>
                        <a:spcBef>
                          <a:spcPts val="0"/>
                        </a:spcBef>
                        <a:spcAft>
                          <a:spcPts val="0"/>
                        </a:spcAft>
                      </a:pPr>
                      <a:r>
                        <a:rPr lang="en-US" sz="1400" b="1">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Florida</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$1,050,000</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3%</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11%</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11%</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984">
                <a:tc>
                  <a:txBody>
                    <a:bodyPr/>
                    <a:lstStyle/>
                    <a:p>
                      <a:pPr marL="0" marR="0">
                        <a:lnSpc>
                          <a:spcPct val="115000"/>
                        </a:lnSpc>
                        <a:spcBef>
                          <a:spcPts val="0"/>
                        </a:spcBef>
                        <a:spcAft>
                          <a:spcPts val="0"/>
                        </a:spcAft>
                      </a:pPr>
                      <a:r>
                        <a:rPr lang="en-US" sz="1400" b="1">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New York &amp; California</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$14,794,561</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36%</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19%</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27%</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Rectangle 1"/>
          <p:cNvSpPr>
            <a:spLocks noChangeArrowheads="1"/>
          </p:cNvSpPr>
          <p:nvPr/>
        </p:nvSpPr>
        <p:spPr bwMode="auto">
          <a:xfrm>
            <a:off x="1155749" y="2616359"/>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
            </a:r>
            <a:br>
              <a:rPr kumimoji="0" lang="en-US" altLang="en-US" sz="1800" b="0" i="0" u="none" strike="noStrike" cap="none" normalizeH="0" baseline="0" smtClean="0">
                <a:ln>
                  <a:noFill/>
                </a:ln>
                <a:solidFill>
                  <a:schemeClr val="tx1"/>
                </a:solidFill>
                <a:effectLst/>
                <a:latin typeface="Arial" panose="020B0604020202020204"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7" name="Rectangle 3"/>
          <p:cNvSpPr>
            <a:spLocks noChangeArrowheads="1"/>
          </p:cNvSpPr>
          <p:nvPr/>
        </p:nvSpPr>
        <p:spPr bwMode="auto">
          <a:xfrm>
            <a:off x="1155749" y="2728198"/>
            <a:ext cx="29367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sng" strike="noStrike" cap="none" normalizeH="0" baseline="30000" dirty="0" smtClean="0">
                <a:ln>
                  <a:noFill/>
                </a:ln>
                <a:solidFill>
                  <a:schemeClr val="tx1"/>
                </a:solidFill>
                <a:effectLst/>
                <a:latin typeface="Cambria" panose="02040503050406030204" pitchFamily="18" charset="0"/>
                <a:ea typeface="MS Mincho" panose="02020609040205080304" pitchFamily="49" charset="-128"/>
                <a:cs typeface="Times New Roman" panose="02020603050405020304" pitchFamily="18" charset="0"/>
                <a:hlinkClick r:id="rId3"/>
              </a:rPr>
              <a:t>[</a:t>
            </a:r>
            <a:r>
              <a:rPr kumimoji="0" lang="en-US" altLang="en-US" sz="1000" b="0" i="0" u="sng" strike="noStrike" cap="none" normalizeH="0" baseline="30000" dirty="0" smtClean="0" bmk="">
                <a:ln>
                  <a:noFill/>
                </a:ln>
                <a:solidFill>
                  <a:schemeClr val="tx1"/>
                </a:solidFill>
                <a:effectLst/>
                <a:latin typeface="Cambria" panose="02040503050406030204" pitchFamily="18" charset="0"/>
                <a:ea typeface="MS Mincho" panose="02020609040205080304" pitchFamily="49" charset="-128"/>
                <a:cs typeface="Times New Roman" panose="02020603050405020304" pitchFamily="18" charset="0"/>
                <a:hlinkClick r:id="rId3"/>
              </a:rPr>
              <a:t>1]</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34460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072" y="230909"/>
            <a:ext cx="7696200" cy="1295400"/>
          </a:xfrm>
        </p:spPr>
        <p:txBody>
          <a:bodyPr/>
          <a:lstStyle/>
          <a:p>
            <a:pPr algn="ctr"/>
            <a:r>
              <a:rPr lang="en-US" dirty="0" smtClean="0"/>
              <a:t>PS15-1502 Funding Eligibility in Georgia</a:t>
            </a:r>
            <a:endParaRPr lang="en-US" dirty="0"/>
          </a:p>
        </p:txBody>
      </p:sp>
      <p:sp>
        <p:nvSpPr>
          <p:cNvPr id="3" name="Content Placeholder 2"/>
          <p:cNvSpPr>
            <a:spLocks noGrp="1"/>
          </p:cNvSpPr>
          <p:nvPr>
            <p:ph idx="1"/>
          </p:nvPr>
        </p:nvSpPr>
        <p:spPr>
          <a:xfrm>
            <a:off x="341745" y="1331192"/>
            <a:ext cx="8192655" cy="5085112"/>
          </a:xfrm>
        </p:spPr>
        <p:txBody>
          <a:bodyPr/>
          <a:lstStyle/>
          <a:p>
            <a:pPr marL="457200" indent="-457200">
              <a:buFont typeface="Wingdings" panose="05000000000000000000" pitchFamily="2" charset="2"/>
              <a:buChar char="v"/>
            </a:pPr>
            <a:endParaRPr lang="en-US" dirty="0" smtClean="0"/>
          </a:p>
          <a:p>
            <a:pPr marL="457200" lvl="0" indent="-457200">
              <a:buFont typeface="Wingdings" pitchFamily="2" charset="2"/>
              <a:buChar char="v"/>
            </a:pPr>
            <a:r>
              <a:rPr lang="en-US" dirty="0"/>
              <a:t>Under PS15-1502, only CBOs in the </a:t>
            </a:r>
            <a:r>
              <a:rPr lang="en-US" dirty="0" smtClean="0"/>
              <a:t>Atlanta metropolitan area </a:t>
            </a:r>
            <a:r>
              <a:rPr lang="en-US" dirty="0"/>
              <a:t>are eligible to apply for HIV prevention funding from the Centers for Disease Control and Prevention (CDC).  </a:t>
            </a:r>
          </a:p>
          <a:p>
            <a:pPr marL="0" lvl="0" indent="0"/>
            <a:endParaRPr lang="en-US" dirty="0"/>
          </a:p>
          <a:p>
            <a:pPr marL="457200" lvl="0" indent="-457200">
              <a:buFont typeface="Wingdings" pitchFamily="2" charset="2"/>
              <a:buChar char="v"/>
            </a:pPr>
            <a:r>
              <a:rPr lang="en-US" dirty="0"/>
              <a:t>CBOs in other </a:t>
            </a:r>
            <a:r>
              <a:rPr lang="en-US" dirty="0" smtClean="0"/>
              <a:t>Georgia </a:t>
            </a:r>
            <a:r>
              <a:rPr lang="en-US" dirty="0"/>
              <a:t>cities are not eligible for funding. </a:t>
            </a:r>
            <a:endParaRPr lang="en-US" dirty="0" smtClean="0"/>
          </a:p>
          <a:p>
            <a:pPr marL="0" indent="0"/>
            <a:endParaRPr lang="en-US" dirty="0"/>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97897"/>
            <a:ext cx="2311456" cy="636814"/>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24186715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8472"/>
            <a:ext cx="7696200" cy="1295400"/>
          </a:xfrm>
        </p:spPr>
        <p:txBody>
          <a:bodyPr/>
          <a:lstStyle/>
          <a:p>
            <a:pPr algn="ctr"/>
            <a:r>
              <a:rPr lang="en-US" dirty="0" smtClean="0"/>
              <a:t>Consequences for Georgia</a:t>
            </a:r>
            <a:endParaRPr lang="en-US" dirty="0"/>
          </a:p>
        </p:txBody>
      </p:sp>
      <p:sp>
        <p:nvSpPr>
          <p:cNvPr id="3" name="Content Placeholder 2"/>
          <p:cNvSpPr>
            <a:spLocks noGrp="1"/>
          </p:cNvSpPr>
          <p:nvPr>
            <p:ph idx="1"/>
          </p:nvPr>
        </p:nvSpPr>
        <p:spPr>
          <a:xfrm>
            <a:off x="341745" y="1454482"/>
            <a:ext cx="8192655" cy="5085112"/>
          </a:xfrm>
        </p:spPr>
        <p:txBody>
          <a:bodyPr/>
          <a:lstStyle/>
          <a:p>
            <a:pPr marL="457200" indent="-457200">
              <a:buFont typeface="Wingdings" panose="05000000000000000000" pitchFamily="2" charset="2"/>
              <a:buChar char="v"/>
            </a:pPr>
            <a:endParaRPr lang="en-US" dirty="0" smtClean="0"/>
          </a:p>
          <a:p>
            <a:pPr marL="457200" indent="-457200">
              <a:buFont typeface="Wingdings" panose="05000000000000000000" pitchFamily="2" charset="2"/>
              <a:buChar char="v"/>
            </a:pPr>
            <a:r>
              <a:rPr lang="en-US" dirty="0" smtClean="0"/>
              <a:t>33.17% </a:t>
            </a:r>
            <a:r>
              <a:rPr lang="en-US" dirty="0"/>
              <a:t>of people living with HIV in </a:t>
            </a:r>
            <a:r>
              <a:rPr lang="en-US" dirty="0" smtClean="0"/>
              <a:t>GA </a:t>
            </a:r>
            <a:r>
              <a:rPr lang="en-US" dirty="0"/>
              <a:t>live outside of the </a:t>
            </a:r>
            <a:r>
              <a:rPr lang="en-US" dirty="0" smtClean="0"/>
              <a:t>Atlanta </a:t>
            </a:r>
            <a:r>
              <a:rPr lang="en-US" dirty="0" smtClean="0"/>
              <a:t>area, the only area </a:t>
            </a:r>
            <a:r>
              <a:rPr lang="en-US" dirty="0"/>
              <a:t>eligible to apply for funding. </a:t>
            </a:r>
          </a:p>
          <a:p>
            <a:pPr marL="0" lvl="0" indent="0"/>
            <a:endParaRPr lang="en-US" dirty="0"/>
          </a:p>
          <a:p>
            <a:pPr marL="457200" lvl="0" indent="-457200">
              <a:buFont typeface="Wingdings" pitchFamily="2" charset="2"/>
              <a:buChar char="v"/>
            </a:pPr>
            <a:r>
              <a:rPr lang="en-US" dirty="0"/>
              <a:t>Only </a:t>
            </a:r>
            <a:r>
              <a:rPr lang="en-US" dirty="0" smtClean="0"/>
              <a:t>five Georgia-based CBOs received </a:t>
            </a:r>
            <a:r>
              <a:rPr lang="en-US" dirty="0"/>
              <a:t>funding pursuant to PS15-1502.</a:t>
            </a:r>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183" y="6087243"/>
            <a:ext cx="2311456" cy="636814"/>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34577759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Conclusions from SASI Analysis</a:t>
            </a:r>
            <a:endParaRPr lang="en-US" dirty="0"/>
          </a:p>
        </p:txBody>
      </p:sp>
      <p:sp>
        <p:nvSpPr>
          <p:cNvPr id="3" name="Content Placeholder 2"/>
          <p:cNvSpPr>
            <a:spLocks noGrp="1"/>
          </p:cNvSpPr>
          <p:nvPr>
            <p:ph idx="1"/>
          </p:nvPr>
        </p:nvSpPr>
        <p:spPr/>
        <p:txBody>
          <a:bodyPr/>
          <a:lstStyle/>
          <a:p>
            <a:pPr marL="457200" indent="-457200">
              <a:buFont typeface="Wingdings" panose="05000000000000000000" pitchFamily="2" charset="2"/>
              <a:buChar char="v"/>
            </a:pPr>
            <a:endParaRPr lang="en-US" dirty="0" smtClean="0"/>
          </a:p>
          <a:p>
            <a:pPr marL="457200" indent="-457200">
              <a:buFont typeface="Wingdings" panose="05000000000000000000" pitchFamily="2" charset="2"/>
              <a:buChar char="v"/>
            </a:pPr>
            <a:r>
              <a:rPr lang="en-US" dirty="0" smtClean="0"/>
              <a:t>Recent CDC funding to CBOs is inconsistent with the geographic distribution of the epidemic both within states and between regions.</a:t>
            </a:r>
          </a:p>
          <a:p>
            <a:pPr marL="0" indent="0"/>
            <a:endParaRPr lang="en-US" dirty="0" smtClean="0"/>
          </a:p>
          <a:p>
            <a:pPr marL="457200" indent="-457200">
              <a:buFont typeface="Wingdings" panose="05000000000000000000" pitchFamily="2" charset="2"/>
              <a:buChar char="v"/>
            </a:pPr>
            <a:r>
              <a:rPr lang="en-US" dirty="0" smtClean="0"/>
              <a:t>Additional resources are needed for the South and within the South, for the large urban centers and the rural and smaller urban areas with heavy HIV burden.</a:t>
            </a:r>
          </a:p>
          <a:p>
            <a:pPr marL="0" indent="0"/>
            <a:endParaRPr lang="en-US" dirty="0"/>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014" y="6080509"/>
            <a:ext cx="2311456" cy="636814"/>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10076364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r>
            <a:br>
              <a:rPr lang="en-US" dirty="0"/>
            </a:br>
            <a:r>
              <a:rPr lang="en-US" dirty="0" smtClean="0"/>
              <a:t>SASI/SAC Toolkit</a:t>
            </a:r>
            <a:endParaRPr lang="en-US"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dirty="0" smtClean="0"/>
              <a:t>Take Action</a:t>
            </a:r>
          </a:p>
          <a:p>
            <a:pPr marL="806450" lvl="1" indent="-457200">
              <a:buFont typeface="Arial" panose="020B0604020202020204" pitchFamily="34" charset="0"/>
              <a:buChar char="•"/>
            </a:pPr>
            <a:r>
              <a:rPr lang="en-US" dirty="0" smtClean="0"/>
              <a:t>Write to CDC Prevention Director, Dr. Eugene McCray</a:t>
            </a:r>
          </a:p>
          <a:p>
            <a:pPr marL="806450" lvl="1" indent="-457200">
              <a:buFont typeface="Arial" panose="020B0604020202020204" pitchFamily="34" charset="0"/>
              <a:buChar char="•"/>
            </a:pPr>
            <a:r>
              <a:rPr lang="en-US" dirty="0" smtClean="0"/>
              <a:t>Letters to be delivered in bulk in April.</a:t>
            </a:r>
          </a:p>
          <a:p>
            <a:pPr marL="457200" indent="-457200">
              <a:buFont typeface="Arial" panose="020B0604020202020204" pitchFamily="34" charset="0"/>
              <a:buChar char="•"/>
            </a:pPr>
            <a:r>
              <a:rPr lang="en-US" dirty="0" smtClean="0"/>
              <a:t>2-page Fact Sheet: Impact of Recent CDC Funding on Southern CBOs</a:t>
            </a:r>
          </a:p>
          <a:p>
            <a:pPr marL="457200" indent="-457200">
              <a:buFont typeface="Arial" panose="020B0604020202020204" pitchFamily="34" charset="0"/>
              <a:buChar char="•"/>
            </a:pPr>
            <a:r>
              <a:rPr lang="en-US" dirty="0" smtClean="0"/>
              <a:t>Georgia Fact Sheet</a:t>
            </a:r>
          </a:p>
          <a:p>
            <a:pPr marL="457200" indent="-457200">
              <a:buFont typeface="Arial" panose="020B0604020202020204" pitchFamily="34" charset="0"/>
              <a:buChar char="•"/>
            </a:pPr>
            <a:r>
              <a:rPr lang="en-US" dirty="0" smtClean="0"/>
              <a:t>Stationery and envelopes</a:t>
            </a:r>
          </a:p>
          <a:p>
            <a:pPr marL="457200" indent="-457200">
              <a:buFont typeface="Arial" panose="020B0604020202020204" pitchFamily="34" charset="0"/>
              <a:buChar char="•"/>
            </a:pPr>
            <a:endParaRPr lang="en-US" dirty="0"/>
          </a:p>
        </p:txBody>
      </p:sp>
      <p:pic>
        <p:nvPicPr>
          <p:cNvPr id="4" name="Picture 3"/>
          <p:cNvPicPr>
            <a:picLocks noChangeAspect="1"/>
          </p:cNvPicPr>
          <p:nvPr/>
        </p:nvPicPr>
        <p:blipFill>
          <a:blip r:embed="rId3"/>
          <a:stretch>
            <a:fillRect/>
          </a:stretch>
        </p:blipFill>
        <p:spPr>
          <a:xfrm>
            <a:off x="7596554" y="5310554"/>
            <a:ext cx="1547446" cy="1547446"/>
          </a:xfrm>
          <a:prstGeom prst="rect">
            <a:avLst/>
          </a:prstGeom>
        </p:spPr>
      </p:pic>
      <p:pic>
        <p:nvPicPr>
          <p:cNvPr id="5" name="Picture 2" descr="http://southernaids.files.wordpress.com/2011/11/sasi1nobrake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013" y="6049019"/>
            <a:ext cx="2425755" cy="66830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48951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Collect your own letters.</a:t>
            </a:r>
            <a:endParaRPr lang="en-US" dirty="0"/>
          </a:p>
        </p:txBody>
      </p:sp>
      <p:sp>
        <p:nvSpPr>
          <p:cNvPr id="3" name="Content Placeholder 2"/>
          <p:cNvSpPr>
            <a:spLocks noGrp="1"/>
          </p:cNvSpPr>
          <p:nvPr>
            <p:ph idx="1"/>
          </p:nvPr>
        </p:nvSpPr>
        <p:spPr/>
        <p:txBody>
          <a:bodyPr/>
          <a:lstStyle/>
          <a:p>
            <a:pPr algn="ctr"/>
            <a:r>
              <a:rPr lang="en-US" b="1" u="sng" dirty="0" smtClean="0"/>
              <a:t>Toolkit on our website</a:t>
            </a:r>
            <a:r>
              <a:rPr lang="en-US" dirty="0"/>
              <a:t>: http://southernaidsstrategy.org/take-action/</a:t>
            </a:r>
            <a:endParaRPr lang="en-US" dirty="0" smtClean="0"/>
          </a:p>
          <a:p>
            <a:pPr marL="457200" indent="-457200">
              <a:buFont typeface="Arial" panose="020B0604020202020204" pitchFamily="34" charset="0"/>
              <a:buChar char="•"/>
            </a:pPr>
            <a:endParaRPr lang="en-US" dirty="0" smtClean="0"/>
          </a:p>
          <a:p>
            <a:pPr marL="457200" indent="-457200">
              <a:buFont typeface="Arial" panose="020B0604020202020204" pitchFamily="34" charset="0"/>
              <a:buChar char="•"/>
            </a:pPr>
            <a:r>
              <a:rPr lang="en-US" dirty="0" smtClean="0"/>
              <a:t>Campaign introductory letter</a:t>
            </a:r>
          </a:p>
          <a:p>
            <a:pPr marL="457200" indent="-457200">
              <a:buFont typeface="Arial" panose="020B0604020202020204" pitchFamily="34" charset="0"/>
              <a:buChar char="•"/>
            </a:pPr>
            <a:r>
              <a:rPr lang="en-US" dirty="0" smtClean="0"/>
              <a:t>2-pager on Impact of CDC Funding</a:t>
            </a:r>
          </a:p>
          <a:p>
            <a:pPr marL="457200" indent="-457200">
              <a:buFont typeface="Arial" panose="020B0604020202020204" pitchFamily="34" charset="0"/>
              <a:buChar char="•"/>
            </a:pPr>
            <a:r>
              <a:rPr lang="en-US" dirty="0" smtClean="0"/>
              <a:t>State-based fact sheet</a:t>
            </a:r>
          </a:p>
          <a:p>
            <a:pPr marL="457200" indent="-457200">
              <a:buFont typeface="Arial" panose="020B0604020202020204" pitchFamily="34" charset="0"/>
              <a:buChar char="•"/>
            </a:pPr>
            <a:r>
              <a:rPr lang="en-US" dirty="0" smtClean="0"/>
              <a:t>Power point slides</a:t>
            </a:r>
          </a:p>
          <a:p>
            <a:pPr marL="457200" indent="-457200">
              <a:buFont typeface="Arial" panose="020B0604020202020204" pitchFamily="34" charset="0"/>
              <a:buChar char="•"/>
            </a:pPr>
            <a:r>
              <a:rPr lang="en-US" dirty="0" smtClean="0"/>
              <a:t>Longer Report for more details</a:t>
            </a:r>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014" y="6080509"/>
            <a:ext cx="2311456" cy="636814"/>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4202898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199" y="411162"/>
            <a:ext cx="7077075" cy="1189038"/>
          </a:xfrm>
          <a:solidFill>
            <a:srgbClr val="FF0000"/>
          </a:solidFill>
          <a:ln w="76200" cmpd="sng">
            <a:solidFill>
              <a:schemeClr val="tx1"/>
            </a:solidFill>
          </a:ln>
        </p:spPr>
        <p:txBody>
          <a:bodyPr/>
          <a:lstStyle/>
          <a:p>
            <a:r>
              <a:rPr lang="en-US" sz="2400" dirty="0" smtClean="0">
                <a:solidFill>
                  <a:schemeClr val="bg1"/>
                </a:solidFill>
              </a:rPr>
              <a:t>Follow the Work of the </a:t>
            </a:r>
            <a:br>
              <a:rPr lang="en-US" sz="2400" dirty="0" smtClean="0">
                <a:solidFill>
                  <a:schemeClr val="bg1"/>
                </a:solidFill>
              </a:rPr>
            </a:br>
            <a:r>
              <a:rPr lang="en-US" sz="2400" dirty="0" smtClean="0">
                <a:solidFill>
                  <a:schemeClr val="bg1"/>
                </a:solidFill>
              </a:rPr>
              <a:t>Southern HIV/AIDS Strategy Initiative (SASI) </a:t>
            </a:r>
            <a:br>
              <a:rPr lang="en-US" sz="2400" dirty="0" smtClean="0">
                <a:solidFill>
                  <a:schemeClr val="bg1"/>
                </a:solidFill>
              </a:rPr>
            </a:br>
            <a:r>
              <a:rPr lang="en-US" sz="2400" dirty="0" smtClean="0">
                <a:solidFill>
                  <a:schemeClr val="bg1"/>
                </a:solidFill>
              </a:rPr>
              <a:t>and the Southern AIDS Coalition (SAC)</a:t>
            </a:r>
            <a:endParaRPr lang="en-US" sz="2400" dirty="0">
              <a:solidFill>
                <a:schemeClr val="bg1"/>
              </a:solidFill>
            </a:endParaRPr>
          </a:p>
        </p:txBody>
      </p:sp>
      <p:sp>
        <p:nvSpPr>
          <p:cNvPr id="3" name="Content Placeholder 2"/>
          <p:cNvSpPr>
            <a:spLocks noGrp="1"/>
          </p:cNvSpPr>
          <p:nvPr>
            <p:ph idx="1"/>
          </p:nvPr>
        </p:nvSpPr>
        <p:spPr>
          <a:xfrm>
            <a:off x="609600" y="1905000"/>
            <a:ext cx="8229600" cy="3886200"/>
          </a:xfrm>
        </p:spPr>
        <p:txBody>
          <a:bodyPr/>
          <a:lstStyle/>
          <a:p>
            <a:pPr marL="0" indent="0">
              <a:buNone/>
            </a:pPr>
            <a:endParaRPr lang="en-US" dirty="0" smtClean="0"/>
          </a:p>
          <a:p>
            <a:pPr lvl="1"/>
            <a:endParaRPr lang="en-US" dirty="0">
              <a:solidFill>
                <a:schemeClr val="tx1"/>
              </a:solidFill>
            </a:endParaRPr>
          </a:p>
          <a:p>
            <a:pPr lvl="1"/>
            <a:r>
              <a:rPr lang="en-US" dirty="0" smtClean="0"/>
              <a:t>Visit SASI’s website</a:t>
            </a:r>
          </a:p>
          <a:p>
            <a:pPr lvl="2"/>
            <a:r>
              <a:rPr lang="en-US" dirty="0">
                <a:solidFill>
                  <a:srgbClr val="FF0000"/>
                </a:solidFill>
                <a:hlinkClick r:id="rId3"/>
              </a:rPr>
              <a:t>www.southernaidsstrategy.org</a:t>
            </a:r>
            <a:endParaRPr lang="en-US" dirty="0">
              <a:solidFill>
                <a:srgbClr val="FF0000"/>
              </a:solidFill>
            </a:endParaRPr>
          </a:p>
          <a:p>
            <a:pPr lvl="1"/>
            <a:endParaRPr lang="en-US" dirty="0" smtClean="0"/>
          </a:p>
          <a:p>
            <a:pPr lvl="1"/>
            <a:r>
              <a:rPr lang="en-US" dirty="0" smtClean="0"/>
              <a:t>Visit SAC’s website</a:t>
            </a:r>
          </a:p>
          <a:p>
            <a:pPr lvl="2"/>
            <a:r>
              <a:rPr lang="en-US" dirty="0">
                <a:hlinkClick r:id="rId4"/>
              </a:rPr>
              <a:t>http://southernaidscoalition.org</a:t>
            </a:r>
            <a:r>
              <a:rPr lang="en-US" dirty="0" smtClean="0">
                <a:hlinkClick r:id="rId4"/>
              </a:rPr>
              <a:t>/</a:t>
            </a:r>
            <a:r>
              <a:rPr lang="en-US" dirty="0" smtClean="0"/>
              <a:t> </a:t>
            </a:r>
          </a:p>
          <a:p>
            <a:pPr lvl="1"/>
            <a:endParaRPr lang="en-US" dirty="0" smtClean="0"/>
          </a:p>
          <a:p>
            <a:pPr lvl="2"/>
            <a:endParaRPr lang="en-US" dirty="0">
              <a:solidFill>
                <a:srgbClr val="FF0000"/>
              </a:solidFill>
            </a:endParaRPr>
          </a:p>
          <a:p>
            <a:pPr lvl="2"/>
            <a:endParaRPr lang="en-US" dirty="0">
              <a:solidFill>
                <a:srgbClr val="FF0000"/>
              </a:solidFill>
            </a:endParaRPr>
          </a:p>
          <a:p>
            <a:pPr marL="349250" lvl="1" indent="0">
              <a:buNone/>
            </a:pPr>
            <a:endParaRPr lang="en-US" dirty="0" smtClean="0"/>
          </a:p>
          <a:p>
            <a:pPr lvl="1"/>
            <a:endParaRPr lang="en-US" dirty="0" smtClean="0"/>
          </a:p>
          <a:p>
            <a:pPr marL="914400" lvl="2" indent="0">
              <a:buNone/>
            </a:pPr>
            <a:endParaRPr lang="en-US" dirty="0" smtClean="0"/>
          </a:p>
          <a:p>
            <a:pPr lvl="1"/>
            <a:endParaRPr lang="en-US" dirty="0" smtClean="0"/>
          </a:p>
          <a:p>
            <a:pPr marL="457200" lvl="1" indent="0">
              <a:buNone/>
            </a:pPr>
            <a:endParaRPr lang="en-US" dirty="0" smtClean="0"/>
          </a:p>
          <a:p>
            <a:pPr lvl="2"/>
            <a:endParaRPr lang="en-US" dirty="0" smtClean="0"/>
          </a:p>
          <a:p>
            <a:pPr lvl="1"/>
            <a:endParaRPr lang="en-US" dirty="0"/>
          </a:p>
        </p:txBody>
      </p:sp>
      <p:sp>
        <p:nvSpPr>
          <p:cNvPr id="7" name="Rectangle 6"/>
          <p:cNvSpPr/>
          <p:nvPr/>
        </p:nvSpPr>
        <p:spPr>
          <a:xfrm>
            <a:off x="0" y="6705600"/>
            <a:ext cx="9144000" cy="152400"/>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0" y="6248400"/>
            <a:ext cx="9144000" cy="4572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0" y="6096000"/>
            <a:ext cx="9144000" cy="152400"/>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0" y="6019800"/>
            <a:ext cx="9144000" cy="762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0" y="5943600"/>
            <a:ext cx="9144000" cy="76200"/>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238103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ales training presentation">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Sales Training_final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692150" marR="0" indent="-347663" algn="l" defTabSz="914400" rtl="0" eaLnBrk="1" fontAlgn="base" latinLnBrk="0" hangingPunct="1">
          <a:lnSpc>
            <a:spcPct val="100000"/>
          </a:lnSpc>
          <a:spcBef>
            <a:spcPct val="20000"/>
          </a:spcBef>
          <a:spcAft>
            <a:spcPct val="0"/>
          </a:spcAft>
          <a:buClr>
            <a:schemeClr val="accent2"/>
          </a:buClr>
          <a:buSzPct val="70000"/>
          <a:buFont typeface="Wingdings" pitchFamily="2" charset="2"/>
          <a:buChar char="l"/>
          <a:tabLst/>
          <a:defRPr kumimoji="0" lang="en-US" sz="2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692150" marR="0" indent="-347663" algn="l" defTabSz="914400" rtl="0" eaLnBrk="1" fontAlgn="base" latinLnBrk="0" hangingPunct="1">
          <a:lnSpc>
            <a:spcPct val="100000"/>
          </a:lnSpc>
          <a:spcBef>
            <a:spcPct val="20000"/>
          </a:spcBef>
          <a:spcAft>
            <a:spcPct val="0"/>
          </a:spcAft>
          <a:buClr>
            <a:schemeClr val="accent2"/>
          </a:buClr>
          <a:buSzPct val="70000"/>
          <a:buFont typeface="Wingdings" pitchFamily="2" charset="2"/>
          <a:buChar char="l"/>
          <a:tabLst/>
          <a:defRPr kumimoji="0" lang="en-US" sz="2600" b="0" i="0" u="none" strike="noStrike" cap="none" normalizeH="0" baseline="0" smtClean="0">
            <a:ln>
              <a:noFill/>
            </a:ln>
            <a:solidFill>
              <a:schemeClr val="tx1"/>
            </a:solidFill>
            <a:effectLst/>
            <a:latin typeface="Arial" charset="0"/>
          </a:defRPr>
        </a:defPPr>
      </a:lstStyle>
    </a:lnDef>
  </a:objectDefaults>
  <a:extraClrSchemeLst>
    <a:extraClrScheme>
      <a:clrScheme name="Sales Training_final2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Sales Training_final2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Sales Training_final2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Sales Training_final2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Sales Training_final2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Sales Training_final2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Sales Training_final2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Sales Training_final2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Sales Training_final2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Sales Training_final2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Wisp</Template>
  <TotalTime>76460</TotalTime>
  <Words>1169</Words>
  <Application>Microsoft Office PowerPoint</Application>
  <PresentationFormat>On-screen Show (4:3)</PresentationFormat>
  <Paragraphs>171</Paragraphs>
  <Slides>14</Slides>
  <Notes>14</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14</vt:i4>
      </vt:variant>
    </vt:vector>
  </HeadingPairs>
  <TitlesOfParts>
    <vt:vector size="25" baseType="lpstr">
      <vt:lpstr>MS Mincho</vt:lpstr>
      <vt:lpstr>MS PGothic</vt:lpstr>
      <vt:lpstr>Arial</vt:lpstr>
      <vt:lpstr>Calibri</vt:lpstr>
      <vt:lpstr>Cambria</vt:lpstr>
      <vt:lpstr>News Gothic MT</vt:lpstr>
      <vt:lpstr>Times New Roman</vt:lpstr>
      <vt:lpstr>Wingdings</vt:lpstr>
      <vt:lpstr>Wingdings 2</vt:lpstr>
      <vt:lpstr>Breeze</vt:lpstr>
      <vt:lpstr>Sales training presentation</vt:lpstr>
      <vt:lpstr>  HIV in Georgia The Numbers Don’t Lie:  It’s Time to End Disparities</vt:lpstr>
      <vt:lpstr>HIV and AIDS Statistics in Georgia</vt:lpstr>
      <vt:lpstr>SASI Analysis of CDC’s recent FOA for direct CBO funding (PS15-1502)</vt:lpstr>
      <vt:lpstr>SASI Analysis of % of PLWHA Living Outside an MSA eligible for CBO Funding from CDC</vt:lpstr>
      <vt:lpstr>SASI Analysis of Funds Distributed to community based organizations in the US under the recent CDC funding opportunity (PS15-1502)</vt:lpstr>
      <vt:lpstr>Comparison of new HIV diagnoses</vt:lpstr>
      <vt:lpstr>Comparison of HIV Prevalence</vt:lpstr>
      <vt:lpstr>CDC’s Recent Funding Allocation to CBOs Summary</vt:lpstr>
      <vt:lpstr>PS15-1502 Funding Eligibility in Georgia</vt:lpstr>
      <vt:lpstr>Consequences for Georgia</vt:lpstr>
      <vt:lpstr>Conclusions from SASI Analysis</vt:lpstr>
      <vt:lpstr> SASI/SAC Toolkit</vt:lpstr>
      <vt:lpstr>Collect your own letters.</vt:lpstr>
      <vt:lpstr>Follow the Work of the  Southern HIV/AIDS Strategy Initiative (SASI)  and the Southern AIDS Coalition (SAC)</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Susan Reif</dc:creator>
  <cp:lastModifiedBy>Carolyn McAllaster</cp:lastModifiedBy>
  <cp:revision>585</cp:revision>
  <cp:lastPrinted>2016-02-22T18:03:48Z</cp:lastPrinted>
  <dcterms:created xsi:type="dcterms:W3CDTF">2014-04-30T02:51:20Z</dcterms:created>
  <dcterms:modified xsi:type="dcterms:W3CDTF">2016-02-28T21:16:50Z</dcterms:modified>
</cp:coreProperties>
</file>