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1"/>
    <p:sldMasterId id="2147483673" r:id="rId2"/>
  </p:sldMasterIdLst>
  <p:notesMasterIdLst>
    <p:notesMasterId r:id="rId17"/>
  </p:notesMasterIdLst>
  <p:handoutMasterIdLst>
    <p:handoutMasterId r:id="rId18"/>
  </p:handoutMasterIdLst>
  <p:sldIdLst>
    <p:sldId id="313" r:id="rId3"/>
    <p:sldId id="361" r:id="rId4"/>
    <p:sldId id="349" r:id="rId5"/>
    <p:sldId id="366" r:id="rId6"/>
    <p:sldId id="351" r:id="rId7"/>
    <p:sldId id="352" r:id="rId8"/>
    <p:sldId id="353" r:id="rId9"/>
    <p:sldId id="354" r:id="rId10"/>
    <p:sldId id="355" r:id="rId11"/>
    <p:sldId id="363" r:id="rId12"/>
    <p:sldId id="362" r:id="rId13"/>
    <p:sldId id="364" r:id="rId14"/>
    <p:sldId id="365" r:id="rId15"/>
    <p:sldId id="316"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55"/>
    <p:restoredTop sz="93663" autoAdjust="0"/>
  </p:normalViewPr>
  <p:slideViewPr>
    <p:cSldViewPr snapToGrid="0" snapToObjects="1">
      <p:cViewPr varScale="1">
        <p:scale>
          <a:sx n="66" d="100"/>
          <a:sy n="66" d="100"/>
        </p:scale>
        <p:origin x="912" y="32"/>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PS15-1502 </a:t>
            </a:r>
            <a:r>
              <a:rPr lang="en-US" dirty="0" smtClean="0"/>
              <a:t>Funding distribution</a:t>
            </a:r>
            <a:endParaRPr lang="en-US" dirty="0"/>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PS15-1502 Funding</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7387490867765201"/>
                  <c:y val="0.17977993786016799"/>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3341924398625399"/>
                      <c:h val="0.15314859725232899"/>
                    </c:manualLayout>
                  </c15:layout>
                </c:ext>
              </c:extLst>
            </c:dLbl>
            <c:dLbl>
              <c:idx val="1"/>
              <c:layout>
                <c:manualLayout>
                  <c:x val="5.8653299780826364E-3"/>
                  <c:y val="-0.19022305194209077"/>
                </c:manualLayout>
              </c:layout>
              <c:tx>
                <c:rich>
                  <a:bodyPr/>
                  <a:lstStyle/>
                  <a:p>
                    <a:r>
                      <a:rPr lang="en-US" baseline="0" dirty="0" smtClean="0"/>
                      <a:t>NY/California</a:t>
                    </a:r>
                    <a:r>
                      <a:rPr lang="en-US" baseline="0" dirty="0"/>
                      <a:t>
</a:t>
                    </a:r>
                    <a:fld id="{FF08B6DB-FAA9-47D4-BEF6-AD0BB5C86381}"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26044399430336"/>
                  <c:y val="0.181469669643250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0.33</c:v>
                </c:pt>
                <c:pt idx="1">
                  <c:v>0.36</c:v>
                </c:pt>
                <c:pt idx="2">
                  <c:v>0.31</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a:t>New HIV Diagnoses in the US</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New HIV Diagnoses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21312349487241936"/>
                  <c:y val="-2.349431495560749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rgbClr val="C00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04810996563574"/>
                      <c:h val="0.181360180956705"/>
                    </c:manualLayout>
                  </c15:layout>
                </c:ext>
              </c:extLst>
            </c:dLbl>
            <c:dLbl>
              <c:idx val="1"/>
              <c:layout>
                <c:manualLayout>
                  <c:x val="0.1377755229049977"/>
                  <c:y val="-0.20421686787952761"/>
                </c:manualLayout>
              </c:layout>
              <c:tx>
                <c:rich>
                  <a:bodyPr/>
                  <a:lstStyle/>
                  <a:p>
                    <a:r>
                      <a:rPr lang="en-US" sz="1400" baseline="0" dirty="0" smtClean="0">
                        <a:solidFill>
                          <a:srgbClr val="C00000"/>
                        </a:solidFill>
                      </a:rPr>
                      <a:t>NY/California</a:t>
                    </a:r>
                    <a:r>
                      <a:rPr lang="en-US" sz="1400" baseline="0" dirty="0">
                        <a:solidFill>
                          <a:srgbClr val="C00000"/>
                        </a:solidFill>
                      </a:rPr>
                      <a:t>
</a:t>
                    </a:r>
                    <a:fld id="{3D461CC7-6CDA-4C3C-955B-BA0B1718FF8E}" type="PERCENTAGE">
                      <a:rPr lang="en-US" sz="1400" baseline="0">
                        <a:solidFill>
                          <a:srgbClr val="C00000"/>
                        </a:solidFill>
                      </a:rPr>
                      <a:pPr/>
                      <a:t>[PERCENTAGE]</a:t>
                    </a:fld>
                    <a:endParaRPr lang="en-US" sz="1400" baseline="0" dirty="0">
                      <a:solidFill>
                        <a:srgbClr val="C00000"/>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145412235841701"/>
                  <c:y val="0.17748205155289501"/>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NY/Calif.</c:v>
                </c:pt>
                <c:pt idx="2">
                  <c:v>All Other States</c:v>
                </c:pt>
              </c:strCache>
            </c:strRef>
          </c:cat>
          <c:val>
            <c:numRef>
              <c:f>Sheet1!$B$2:$B$5</c:f>
              <c:numCache>
                <c:formatCode>0%</c:formatCode>
                <c:ptCount val="4"/>
                <c:pt idx="0">
                  <c:v>0.51</c:v>
                </c:pt>
                <c:pt idx="1">
                  <c:v>0.19</c:v>
                </c:pt>
                <c:pt idx="2">
                  <c:v>0.3</c:v>
                </c:pt>
              </c:numCache>
            </c:numRef>
          </c:val>
        </c:ser>
        <c:dLbls>
          <c:dLblPos val="inEnd"/>
          <c:showLegendKey val="0"/>
          <c:showVal val="0"/>
          <c:showCatName val="1"/>
          <c:showSerName val="0"/>
          <c:showPercent val="1"/>
          <c:showBubbleSize val="0"/>
          <c:showLeaderLines val="1"/>
        </c:dLbls>
        <c:firstSliceAng val="0"/>
      </c:pieChart>
      <c:spPr>
        <a:solidFill>
          <a:srgbClr val="C00000"/>
        </a:solid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pieChart>
        <c:varyColors val="1"/>
        <c:ser>
          <c:idx val="0"/>
          <c:order val="0"/>
          <c:tx>
            <c:strRef>
              <c:f>Sheet1!$B$1</c:f>
              <c:strCache>
                <c:ptCount val="1"/>
                <c:pt idx="0">
                  <c:v>HIV Prevalence in the US</c:v>
                </c:pt>
              </c:strCache>
            </c:strRef>
          </c:tx>
          <c:spPr>
            <a:solidFill>
              <a:schemeClr val="lt1"/>
            </a:solidFill>
            <a:ln w="19050">
              <a:solidFill>
                <a:schemeClr val="accent1">
                  <a:lumMod val="75000"/>
                </a:schemeClr>
              </a:solidFill>
            </a:ln>
            <a:effectLst/>
          </c:spPr>
          <c:dPt>
            <c:idx val="0"/>
            <c:bubble3D val="0"/>
            <c:spPr>
              <a:solidFill>
                <a:schemeClr val="lt1"/>
              </a:solidFill>
              <a:ln w="19050">
                <a:solidFill>
                  <a:schemeClr val="accent1">
                    <a:lumMod val="75000"/>
                  </a:schemeClr>
                </a:solidFill>
              </a:ln>
              <a:effectLst/>
            </c:spPr>
          </c:dPt>
          <c:dPt>
            <c:idx val="1"/>
            <c:bubble3D val="0"/>
            <c:spPr>
              <a:solidFill>
                <a:schemeClr val="lt1"/>
              </a:solidFill>
              <a:ln w="19050">
                <a:solidFill>
                  <a:schemeClr val="accent1">
                    <a:lumMod val="75000"/>
                  </a:schemeClr>
                </a:solidFill>
              </a:ln>
              <a:effectLst/>
            </c:spPr>
          </c:dPt>
          <c:dPt>
            <c:idx val="2"/>
            <c:bubble3D val="0"/>
            <c:spPr>
              <a:solidFill>
                <a:schemeClr val="lt1"/>
              </a:solidFill>
              <a:ln w="19050">
                <a:solidFill>
                  <a:schemeClr val="accent1">
                    <a:lumMod val="75000"/>
                  </a:schemeClr>
                </a:solidFill>
              </a:ln>
              <a:effectLst/>
            </c:spPr>
          </c:dPt>
          <c:dPt>
            <c:idx val="3"/>
            <c:bubble3D val="0"/>
            <c:spPr>
              <a:solidFill>
                <a:schemeClr val="lt1"/>
              </a:solidFill>
              <a:ln w="19050">
                <a:solidFill>
                  <a:schemeClr val="accent1">
                    <a:lumMod val="75000"/>
                  </a:schemeClr>
                </a:solidFill>
              </a:ln>
              <a:effectLst/>
            </c:spPr>
          </c:dPt>
          <c:dLbls>
            <c:dLbl>
              <c:idx val="0"/>
              <c:layout>
                <c:manualLayout>
                  <c:x val="-0.18800903753010256"/>
                  <c:y val="3.9555831893777871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dLbl>
              <c:idx val="1"/>
              <c:layout>
                <c:manualLayout>
                  <c:x val="0.12281178125930135"/>
                  <c:y val="-0.19784988109925894"/>
                </c:manualLayout>
              </c:layout>
              <c:tx>
                <c:rich>
                  <a:bodyPr/>
                  <a:lstStyle/>
                  <a:p>
                    <a:r>
                      <a:rPr lang="en-US" dirty="0" smtClean="0"/>
                      <a:t>NY/California</a:t>
                    </a:r>
                    <a:r>
                      <a:rPr lang="en-US" baseline="0" dirty="0"/>
                      <a:t>
</a:t>
                    </a:r>
                    <a:fld id="{02981829-F81B-42F7-866F-C417A49AC2A0}"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189289715074276"/>
                  <c:y val="0.18081208832134299"/>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3"/>
                <c:pt idx="0">
                  <c:v>South</c:v>
                </c:pt>
                <c:pt idx="1">
                  <c:v>NY/Cal</c:v>
                </c:pt>
                <c:pt idx="2">
                  <c:v>All Other States</c:v>
                </c:pt>
              </c:strCache>
            </c:strRef>
          </c:cat>
          <c:val>
            <c:numRef>
              <c:f>Sheet1!$B$2:$B$5</c:f>
              <c:numCache>
                <c:formatCode>0%</c:formatCode>
                <c:ptCount val="4"/>
                <c:pt idx="0">
                  <c:v>0.43</c:v>
                </c:pt>
                <c:pt idx="1">
                  <c:v>0.27</c:v>
                </c:pt>
                <c:pt idx="2">
                  <c:v>0.3</c:v>
                </c:pt>
              </c:numCache>
            </c:numRef>
          </c:val>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rgbClr val="C00000"/>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styleClr val="0"/>
    </cs:lnRef>
    <cs:fillRef idx="0"/>
    <cs:effectRef idx="0"/>
    <cs:fontRef idx="minor">
      <cs:styleClr val="0"/>
    </cs:fontRef>
    <cs:defRPr sz="900" b="1" kern="1200"/>
  </cs:dataLabel>
  <cs:dataLabelCallout>
    <cs:lnRef idx="0">
      <cs:styleClr val="0"/>
    </cs:lnRef>
    <cs:fillRef idx="0"/>
    <cs:effectRef idx="0"/>
    <cs:fontRef idx="minor">
      <cs:styleClr val="0"/>
    </cs:fontRef>
    <cs:spPr>
      <a:solidFill>
        <a:schemeClr val="lt1"/>
      </a:solidFill>
      <a:ln>
        <a:solidFill>
          <a:schemeClr val="phClr"/>
        </a:solidFill>
      </a:ln>
    </cs:spPr>
    <cs:defRPr sz="900"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B3A5EA5-44D5-0C42-8556-7D30575B4D0D}" type="datetimeFigureOut">
              <a:rPr lang="en-US" smtClean="0"/>
              <a:pPr/>
              <a:t>2/28/2016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F957818-5101-C74B-AD2C-24E95A6F45AC}" type="slidenum">
              <a:rPr lang="en-US" smtClean="0"/>
              <a:pPr/>
              <a:t>‹#›</a:t>
            </a:fld>
            <a:endParaRPr lang="en-US"/>
          </a:p>
        </p:txBody>
      </p:sp>
    </p:spTree>
    <p:extLst>
      <p:ext uri="{BB962C8B-B14F-4D97-AF65-F5344CB8AC3E}">
        <p14:creationId xmlns:p14="http://schemas.microsoft.com/office/powerpoint/2010/main" val="198514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38277-1D45-7B43-804B-443529F2FFE5}" type="datetimeFigureOut">
              <a:rPr lang="en-US" smtClean="0"/>
              <a:pPr/>
              <a:t>2/28/2016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30FAFD8-0FB6-A944-96F4-B825DB8EAF1A}" type="slidenum">
              <a:rPr lang="en-US" smtClean="0"/>
              <a:pPr/>
              <a:t>‹#›</a:t>
            </a:fld>
            <a:endParaRPr lang="en-US"/>
          </a:p>
        </p:txBody>
      </p:sp>
    </p:spTree>
    <p:extLst>
      <p:ext uri="{BB962C8B-B14F-4D97-AF65-F5344CB8AC3E}">
        <p14:creationId xmlns:p14="http://schemas.microsoft.com/office/powerpoint/2010/main" val="1276984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a:t>
            </a:fld>
            <a:endParaRPr lang="en-US"/>
          </a:p>
        </p:txBody>
      </p:sp>
    </p:spTree>
    <p:extLst>
      <p:ext uri="{BB962C8B-B14F-4D97-AF65-F5344CB8AC3E}">
        <p14:creationId xmlns:p14="http://schemas.microsoft.com/office/powerpoint/2010/main" val="317360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B1A6F-FA5C-D343-A971-1CFE61B96742}" type="slidenum">
              <a:rPr lang="en-US" smtClean="0"/>
              <a:t>2</a:t>
            </a:fld>
            <a:endParaRPr lang="en-US"/>
          </a:p>
        </p:txBody>
      </p:sp>
    </p:spTree>
    <p:extLst>
      <p:ext uri="{BB962C8B-B14F-4D97-AF65-F5344CB8AC3E}">
        <p14:creationId xmlns:p14="http://schemas.microsoft.com/office/powerpoint/2010/main" val="422260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spcBef>
                <a:spcPct val="0"/>
              </a:spcBef>
              <a:buFont typeface="Arial" panose="020B0604020202020204" pitchFamily="34" charset="0"/>
              <a:buChar char="•"/>
            </a:pPr>
            <a:r>
              <a:rPr lang="en-US" dirty="0" smtClean="0"/>
              <a:t>SASI </a:t>
            </a:r>
            <a:r>
              <a:rPr lang="en-US" b="1" dirty="0" smtClean="0"/>
              <a:t>conducted an </a:t>
            </a:r>
            <a:r>
              <a:rPr lang="en-US" b="1" u="sng" dirty="0" smtClean="0"/>
              <a:t>analysis</a:t>
            </a:r>
            <a:r>
              <a:rPr lang="en-US" b="1" dirty="0" smtClean="0"/>
              <a:t> </a:t>
            </a:r>
            <a:r>
              <a:rPr lang="en-US" dirty="0" smtClean="0"/>
              <a:t>of the most </a:t>
            </a:r>
            <a:r>
              <a:rPr lang="en-US" b="1" dirty="0" smtClean="0"/>
              <a:t>recent CDC HIV prevention funding announcement </a:t>
            </a:r>
            <a:r>
              <a:rPr lang="en-US" dirty="0" smtClean="0"/>
              <a:t>for </a:t>
            </a:r>
            <a:r>
              <a:rPr lang="en-US" b="1" u="sng" dirty="0" smtClean="0"/>
              <a:t>direct funding </a:t>
            </a:r>
            <a:r>
              <a:rPr lang="en-US" dirty="0" smtClean="0"/>
              <a:t>to </a:t>
            </a:r>
            <a:r>
              <a:rPr lang="en-US" b="1" dirty="0" smtClean="0"/>
              <a:t>community based organizations </a:t>
            </a:r>
            <a:r>
              <a:rPr lang="en-US" dirty="0" smtClean="0"/>
              <a:t>(or </a:t>
            </a:r>
            <a:r>
              <a:rPr lang="en-US" b="1" dirty="0" smtClean="0"/>
              <a:t>CBOs</a:t>
            </a:r>
            <a:r>
              <a:rPr lang="en-US" dirty="0" smtClean="0"/>
              <a:t>), </a:t>
            </a:r>
            <a:r>
              <a:rPr lang="en-US" b="1" dirty="0" smtClean="0"/>
              <a:t>PS15-1502</a:t>
            </a:r>
            <a:r>
              <a:rPr lang="en-US" dirty="0" smtClean="0"/>
              <a:t>.</a:t>
            </a:r>
          </a:p>
          <a:p>
            <a:pPr eaLnBrk="1" hangingPunct="1">
              <a:spcBef>
                <a:spcPct val="0"/>
              </a:spcBef>
            </a:pPr>
            <a:endParaRPr lang="en-US" dirty="0" smtClean="0"/>
          </a:p>
          <a:p>
            <a:pPr marL="174708" indent="-174708">
              <a:spcBef>
                <a:spcPct val="0"/>
              </a:spcBef>
              <a:buFont typeface="Arial" panose="020B0604020202020204" pitchFamily="34" charset="0"/>
              <a:buChar char="•"/>
            </a:pPr>
            <a:r>
              <a:rPr lang="en-US" b="1" dirty="0" smtClean="0"/>
              <a:t>Direct fundin</a:t>
            </a:r>
            <a:r>
              <a:rPr lang="en-US" dirty="0" smtClean="0"/>
              <a:t>g to CBOs is </a:t>
            </a:r>
            <a:r>
              <a:rPr lang="en-US" b="1" u="sng" dirty="0" smtClean="0"/>
              <a:t>important</a:t>
            </a:r>
            <a:r>
              <a:rPr lang="en-US" dirty="0" smtClean="0"/>
              <a:t> because CBOs are </a:t>
            </a:r>
            <a:r>
              <a:rPr lang="en-US" b="1" dirty="0" smtClean="0"/>
              <a:t>uniquely positioned </a:t>
            </a:r>
            <a:r>
              <a:rPr lang="en-US" dirty="0" smtClean="0"/>
              <a:t>to reach </a:t>
            </a:r>
            <a:r>
              <a:rPr lang="en-US" b="1" dirty="0" smtClean="0"/>
              <a:t>communities at risk</a:t>
            </a:r>
            <a:r>
              <a:rPr lang="en-US" dirty="0" smtClean="0"/>
              <a:t>, like </a:t>
            </a:r>
            <a:r>
              <a:rPr lang="en-US" b="1" dirty="0" smtClean="0"/>
              <a:t>young gay</a:t>
            </a:r>
            <a:r>
              <a:rPr lang="en-US" b="1" baseline="0" dirty="0" smtClean="0"/>
              <a:t> and bisexual men</a:t>
            </a:r>
            <a:r>
              <a:rPr lang="en-US" baseline="0" dirty="0" smtClean="0"/>
              <a:t>.</a:t>
            </a:r>
          </a:p>
          <a:p>
            <a:pPr marL="174708" indent="-174708">
              <a:spcBef>
                <a:spcPct val="0"/>
              </a:spcBef>
              <a:buFont typeface="Arial" panose="020B0604020202020204" pitchFamily="34" charset="0"/>
              <a:buChar char="•"/>
            </a:pPr>
            <a:endParaRPr lang="en-US" baseline="0" dirty="0" smtClean="0"/>
          </a:p>
          <a:p>
            <a:pPr marL="174708" indent="-174708">
              <a:spcBef>
                <a:spcPct val="0"/>
              </a:spcBef>
              <a:buFont typeface="Arial" panose="020B0604020202020204" pitchFamily="34" charset="0"/>
              <a:buChar char="•"/>
            </a:pPr>
            <a:r>
              <a:rPr lang="en-US" dirty="0">
                <a:latin typeface="Arial" charset="0"/>
                <a:cs typeface="Arial" charset="0"/>
              </a:rPr>
              <a:t>In the past (PS10-1003 [2010] and PA-04064), the CDC did not impose an </a:t>
            </a:r>
            <a:r>
              <a:rPr lang="en-US" b="1" u="sng" dirty="0">
                <a:latin typeface="Arial" charset="0"/>
                <a:cs typeface="Arial" charset="0"/>
              </a:rPr>
              <a:t>explicit</a:t>
            </a:r>
            <a:r>
              <a:rPr lang="en-US" dirty="0">
                <a:latin typeface="Arial" charset="0"/>
                <a:cs typeface="Arial" charset="0"/>
              </a:rPr>
              <a:t> </a:t>
            </a:r>
            <a:r>
              <a:rPr lang="en-US" b="1" u="sng" dirty="0">
                <a:latin typeface="Arial" charset="0"/>
                <a:cs typeface="Arial" charset="0"/>
              </a:rPr>
              <a:t>geographic eligibility requirement</a:t>
            </a:r>
            <a:r>
              <a:rPr lang="en-US" dirty="0">
                <a:latin typeface="Arial" charset="0"/>
                <a:cs typeface="Arial" charset="0"/>
              </a:rPr>
              <a:t> but rather expressed that </a:t>
            </a:r>
            <a:r>
              <a:rPr lang="en-US" b="1" dirty="0">
                <a:latin typeface="Arial" charset="0"/>
                <a:cs typeface="Arial" charset="0"/>
              </a:rPr>
              <a:t>prevention should </a:t>
            </a:r>
            <a:r>
              <a:rPr lang="en-US" dirty="0">
                <a:latin typeface="Arial" charset="0"/>
                <a:cs typeface="Arial" charset="0"/>
              </a:rPr>
              <a:t>“reflect </a:t>
            </a:r>
            <a:r>
              <a:rPr lang="en-US" b="1" dirty="0">
                <a:latin typeface="Arial" charset="0"/>
                <a:cs typeface="Arial" charset="0"/>
              </a:rPr>
              <a:t>local</a:t>
            </a:r>
            <a:r>
              <a:rPr lang="en-US" dirty="0">
                <a:latin typeface="Arial" charset="0"/>
                <a:cs typeface="Arial" charset="0"/>
              </a:rPr>
              <a:t> </a:t>
            </a:r>
            <a:r>
              <a:rPr lang="en-US" b="1" dirty="0">
                <a:latin typeface="Arial" charset="0"/>
                <a:cs typeface="Arial" charset="0"/>
              </a:rPr>
              <a:t>prevention</a:t>
            </a:r>
            <a:r>
              <a:rPr lang="en-US" dirty="0">
                <a:latin typeface="Arial" charset="0"/>
                <a:cs typeface="Arial" charset="0"/>
              </a:rPr>
              <a:t> </a:t>
            </a:r>
            <a:r>
              <a:rPr lang="en-US" b="1" dirty="0">
                <a:latin typeface="Arial" charset="0"/>
                <a:cs typeface="Arial" charset="0"/>
              </a:rPr>
              <a:t>priorities</a:t>
            </a:r>
            <a:r>
              <a:rPr lang="en-US" dirty="0">
                <a:latin typeface="Arial" charset="0"/>
                <a:cs typeface="Arial" charset="0"/>
              </a:rPr>
              <a:t> and serve persons at </a:t>
            </a:r>
            <a:r>
              <a:rPr lang="en-US" b="1" dirty="0">
                <a:latin typeface="Arial" charset="0"/>
                <a:cs typeface="Arial" charset="0"/>
              </a:rPr>
              <a:t>high risk for acquiring or transmitting HIV</a:t>
            </a:r>
            <a:r>
              <a:rPr lang="en-US" dirty="0">
                <a:latin typeface="Arial" charset="0"/>
                <a:cs typeface="Arial" charset="0"/>
              </a:rPr>
              <a:t>.”  CDC  had </a:t>
            </a:r>
            <a:r>
              <a:rPr lang="en-US" b="1" dirty="0">
                <a:latin typeface="Arial" charset="0"/>
                <a:cs typeface="Arial" charset="0"/>
              </a:rPr>
              <a:t>also</a:t>
            </a:r>
            <a:r>
              <a:rPr lang="en-US" dirty="0">
                <a:latin typeface="Arial" charset="0"/>
                <a:cs typeface="Arial" charset="0"/>
              </a:rPr>
              <a:t> expressed a preference for </a:t>
            </a:r>
            <a:r>
              <a:rPr lang="en-US" b="1" dirty="0">
                <a:latin typeface="Arial" charset="0"/>
                <a:cs typeface="Arial" charset="0"/>
              </a:rPr>
              <a:t>distributing funds in proportion to the HIV epidemic geographically.</a:t>
            </a:r>
          </a:p>
          <a:p>
            <a:pPr marL="174708" indent="-174708">
              <a:spcBef>
                <a:spcPct val="0"/>
              </a:spcBef>
              <a:buFont typeface="Arial" panose="020B0604020202020204" pitchFamily="34" charset="0"/>
              <a:buChar char="•"/>
            </a:pPr>
            <a:endParaRPr lang="en-US" b="1"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PS15-1502, however,  </a:t>
            </a:r>
            <a:r>
              <a:rPr lang="en-US" b="1" u="sng" dirty="0">
                <a:latin typeface="Arial" charset="0"/>
                <a:cs typeface="Arial" charset="0"/>
              </a:rPr>
              <a:t>limited CBO eligibility</a:t>
            </a:r>
            <a:r>
              <a:rPr lang="en-US" dirty="0">
                <a:latin typeface="Arial" charset="0"/>
                <a:cs typeface="Arial" charset="0"/>
              </a:rPr>
              <a:t> for </a:t>
            </a:r>
            <a:r>
              <a:rPr lang="en-US" b="1" dirty="0">
                <a:latin typeface="Arial" charset="0"/>
                <a:cs typeface="Arial" charset="0"/>
              </a:rPr>
              <a:t>direct prevention funding </a:t>
            </a:r>
            <a:r>
              <a:rPr lang="en-US" dirty="0">
                <a:latin typeface="Arial" charset="0"/>
                <a:cs typeface="Arial" charset="0"/>
              </a:rPr>
              <a:t>to those CBOs located in </a:t>
            </a:r>
            <a:r>
              <a:rPr lang="en-US" b="1" u="sng" dirty="0">
                <a:latin typeface="Arial" charset="0"/>
                <a:cs typeface="Arial" charset="0"/>
              </a:rPr>
              <a:t>designated</a:t>
            </a:r>
            <a:r>
              <a:rPr lang="en-US" dirty="0">
                <a:latin typeface="Arial" charset="0"/>
                <a:cs typeface="Arial" charset="0"/>
              </a:rPr>
              <a:t> large </a:t>
            </a:r>
            <a:r>
              <a:rPr lang="en-US" b="1" dirty="0">
                <a:latin typeface="Arial" charset="0"/>
                <a:cs typeface="Arial" charset="0"/>
              </a:rPr>
              <a:t>MSAs—eligible MSAs </a:t>
            </a:r>
            <a:r>
              <a:rPr lang="en-US" dirty="0">
                <a:latin typeface="Arial" charset="0"/>
                <a:cs typeface="Arial" charset="0"/>
              </a:rPr>
              <a:t>were listed in the </a:t>
            </a:r>
            <a:r>
              <a:rPr lang="en-US" b="1" dirty="0">
                <a:latin typeface="Arial" charset="0"/>
                <a:cs typeface="Arial" charset="0"/>
              </a:rPr>
              <a:t>funding announcement</a:t>
            </a:r>
            <a:r>
              <a:rPr lang="en-US" dirty="0">
                <a:latin typeface="Arial" charset="0"/>
                <a:cs typeface="Arial" charset="0"/>
              </a:rPr>
              <a:t>.</a:t>
            </a: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640594"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In </a:t>
            </a:r>
            <a:r>
              <a:rPr lang="en-US" b="1" dirty="0">
                <a:latin typeface="Arial" charset="0"/>
                <a:cs typeface="Arial" charset="0"/>
              </a:rPr>
              <a:t>4 of our 9 Deep South States</a:t>
            </a:r>
            <a:r>
              <a:rPr lang="en-US" dirty="0">
                <a:latin typeface="Arial" charset="0"/>
                <a:cs typeface="Arial" charset="0"/>
              </a:rPr>
              <a:t>, the </a:t>
            </a:r>
            <a:r>
              <a:rPr lang="en-US" b="1" dirty="0">
                <a:latin typeface="Arial" charset="0"/>
                <a:cs typeface="Arial" charset="0"/>
              </a:rPr>
              <a:t>number</a:t>
            </a:r>
            <a:r>
              <a:rPr lang="en-US" dirty="0">
                <a:latin typeface="Arial" charset="0"/>
                <a:cs typeface="Arial" charset="0"/>
              </a:rPr>
              <a:t> of </a:t>
            </a:r>
            <a:r>
              <a:rPr lang="en-US" b="1" dirty="0">
                <a:latin typeface="Arial" charset="0"/>
                <a:cs typeface="Arial" charset="0"/>
              </a:rPr>
              <a:t>new HIV diagnoses </a:t>
            </a:r>
            <a:r>
              <a:rPr lang="en-US" dirty="0">
                <a:latin typeface="Arial" charset="0"/>
                <a:cs typeface="Arial" charset="0"/>
              </a:rPr>
              <a:t>that occur </a:t>
            </a:r>
            <a:r>
              <a:rPr lang="en-US" b="1" u="sng" dirty="0">
                <a:latin typeface="Arial" charset="0"/>
                <a:cs typeface="Arial" charset="0"/>
              </a:rPr>
              <a:t>outside</a:t>
            </a:r>
            <a:r>
              <a:rPr lang="en-US" dirty="0">
                <a:latin typeface="Arial" charset="0"/>
                <a:cs typeface="Arial" charset="0"/>
              </a:rPr>
              <a:t> eligible MSAs is </a:t>
            </a:r>
            <a:r>
              <a:rPr lang="en-US" b="1" u="sng" dirty="0">
                <a:latin typeface="Arial" charset="0"/>
                <a:cs typeface="Arial" charset="0"/>
              </a:rPr>
              <a:t>greater than </a:t>
            </a:r>
            <a:r>
              <a:rPr lang="en-US" dirty="0">
                <a:latin typeface="Arial" charset="0"/>
                <a:cs typeface="Arial" charset="0"/>
              </a:rPr>
              <a:t>the number that occur </a:t>
            </a:r>
            <a:r>
              <a:rPr lang="en-US" b="1" u="sng" dirty="0">
                <a:latin typeface="Arial" charset="0"/>
                <a:cs typeface="Arial" charset="0"/>
              </a:rPr>
              <a:t>within</a:t>
            </a:r>
            <a:r>
              <a:rPr lang="en-US" dirty="0">
                <a:latin typeface="Arial" charset="0"/>
                <a:cs typeface="Arial" charset="0"/>
              </a:rPr>
              <a:t> eligible MSAs. (</a:t>
            </a:r>
            <a:r>
              <a:rPr lang="en-US" b="1" dirty="0">
                <a:latin typeface="Arial" charset="0"/>
                <a:cs typeface="Arial" charset="0"/>
              </a:rPr>
              <a:t>AL, MS, NC, SC</a:t>
            </a:r>
            <a:r>
              <a:rPr lang="en-US" dirty="0">
                <a:latin typeface="Arial" charset="0"/>
                <a:cs typeface="Arial" charset="0"/>
              </a:rPr>
              <a:t>). </a:t>
            </a:r>
          </a:p>
          <a:p>
            <a:pPr marL="640594" lvl="1"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defTabSz="931774" fontAlgn="base">
              <a:spcBef>
                <a:spcPct val="0"/>
              </a:spcBef>
              <a:spcAft>
                <a:spcPct val="0"/>
              </a:spcAft>
              <a:buFont typeface="Arial" panose="020B0604020202020204" pitchFamily="34" charset="0"/>
              <a:buChar char="•"/>
              <a:defRPr/>
            </a:pPr>
            <a:endParaRPr lang="en-US" dirty="0">
              <a:latin typeface="Arial" charset="0"/>
              <a:cs typeface="Arial" charset="0"/>
            </a:endParaRPr>
          </a:p>
          <a:p>
            <a:pPr marL="174708" indent="-174708">
              <a:spcBef>
                <a:spcPct val="0"/>
              </a:spcBef>
              <a:buFont typeface="Arial" panose="020B0604020202020204" pitchFamily="34" charset="0"/>
              <a:buChar char="•"/>
            </a:pPr>
            <a:endParaRPr lang="en-US" b="1" baseline="0" dirty="0" smtClean="0"/>
          </a:p>
          <a:p>
            <a:pPr eaLnBrk="1" hangingPunct="1">
              <a:spcBef>
                <a:spcPct val="0"/>
              </a:spcBef>
            </a:pPr>
            <a:endParaRPr lang="en-US" b="1" baseline="0" dirty="0" smtClean="0"/>
          </a:p>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0314BCB2-2860-4A15-BDB5-DAF629313D3D}" type="slidenum">
              <a:rPr lang="en-US">
                <a:solidFill>
                  <a:srgbClr val="000000"/>
                </a:solidFill>
              </a:rPr>
              <a:pPr eaLnBrk="1" hangingPunct="1"/>
              <a:t>3</a:t>
            </a:fld>
            <a:endParaRPr lang="en-US">
              <a:solidFill>
                <a:srgbClr val="000000"/>
              </a:solidFill>
            </a:endParaRPr>
          </a:p>
        </p:txBody>
      </p:sp>
    </p:spTree>
    <p:extLst>
      <p:ext uri="{BB962C8B-B14F-4D97-AF65-F5344CB8AC3E}">
        <p14:creationId xmlns:p14="http://schemas.microsoft.com/office/powerpoint/2010/main" val="104404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[Based on eligible MSAs in FOA PS15-1502; data taken from 2012 CDC Surveillance Report.]</a:t>
            </a:r>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b="1" u="sng" dirty="0">
                <a:latin typeface="Arial" charset="0"/>
                <a:cs typeface="Arial" charset="0"/>
              </a:rPr>
              <a:t>Map</a:t>
            </a:r>
            <a:r>
              <a:rPr lang="en-US" dirty="0">
                <a:latin typeface="Arial" charset="0"/>
                <a:cs typeface="Arial" charset="0"/>
              </a:rPr>
              <a:t>—Similarly, the </a:t>
            </a:r>
            <a:r>
              <a:rPr lang="en-US" b="1" u="sng" dirty="0">
                <a:latin typeface="Arial" charset="0"/>
                <a:cs typeface="Arial" charset="0"/>
              </a:rPr>
              <a:t>percentage</a:t>
            </a:r>
            <a:r>
              <a:rPr lang="en-US" dirty="0">
                <a:latin typeface="Arial" charset="0"/>
                <a:cs typeface="Arial" charset="0"/>
              </a:rPr>
              <a:t> of people </a:t>
            </a:r>
            <a:r>
              <a:rPr lang="en-US" b="1" u="sng" dirty="0">
                <a:latin typeface="Arial" charset="0"/>
                <a:cs typeface="Arial" charset="0"/>
              </a:rPr>
              <a:t>living with HIV</a:t>
            </a:r>
            <a:r>
              <a:rPr lang="en-US" dirty="0">
                <a:latin typeface="Arial" charset="0"/>
                <a:cs typeface="Arial" charset="0"/>
              </a:rPr>
              <a:t> who do </a:t>
            </a:r>
            <a:r>
              <a:rPr lang="en-US" b="1" u="sng" dirty="0">
                <a:latin typeface="Arial" charset="0"/>
                <a:cs typeface="Arial" charset="0"/>
              </a:rPr>
              <a:t>not</a:t>
            </a:r>
            <a:r>
              <a:rPr lang="en-US" dirty="0">
                <a:latin typeface="Arial" charset="0"/>
                <a:cs typeface="Arial" charset="0"/>
              </a:rPr>
              <a:t> live in an eligible MSA is </a:t>
            </a:r>
            <a:r>
              <a:rPr lang="en-US" b="1" u="sng" dirty="0">
                <a:latin typeface="Arial" charset="0"/>
                <a:cs typeface="Arial" charset="0"/>
              </a:rPr>
              <a:t>significantly greater</a:t>
            </a:r>
            <a:r>
              <a:rPr lang="en-US" dirty="0">
                <a:latin typeface="Arial" charset="0"/>
                <a:cs typeface="Arial" charset="0"/>
              </a:rPr>
              <a:t> than the </a:t>
            </a:r>
            <a:r>
              <a:rPr lang="en-US" b="1" dirty="0">
                <a:latin typeface="Arial" charset="0"/>
                <a:cs typeface="Arial" charset="0"/>
              </a:rPr>
              <a:t>percentage of HIV+ people</a:t>
            </a:r>
            <a:r>
              <a:rPr lang="en-US" dirty="0">
                <a:latin typeface="Arial" charset="0"/>
                <a:cs typeface="Arial" charset="0"/>
              </a:rPr>
              <a:t> who </a:t>
            </a:r>
            <a:r>
              <a:rPr lang="en-US" b="1" u="sng" dirty="0">
                <a:latin typeface="Arial" charset="0"/>
                <a:cs typeface="Arial" charset="0"/>
              </a:rPr>
              <a:t>do</a:t>
            </a:r>
            <a:r>
              <a:rPr lang="en-US" dirty="0">
                <a:latin typeface="Arial" charset="0"/>
                <a:cs typeface="Arial" charset="0"/>
              </a:rPr>
              <a:t> live in an eligible MSA.  In 4 of our states, more than </a:t>
            </a:r>
            <a:r>
              <a:rPr lang="en-US" b="1" u="sng" dirty="0">
                <a:latin typeface="Arial" charset="0"/>
                <a:cs typeface="Arial" charset="0"/>
              </a:rPr>
              <a:t>50% of PLWHA</a:t>
            </a:r>
            <a:r>
              <a:rPr lang="en-US" dirty="0">
                <a:latin typeface="Arial" charset="0"/>
                <a:cs typeface="Arial" charset="0"/>
              </a:rPr>
              <a:t> live </a:t>
            </a:r>
            <a:r>
              <a:rPr lang="en-US" b="1" u="sng" dirty="0">
                <a:latin typeface="Arial" charset="0"/>
                <a:cs typeface="Arial" charset="0"/>
              </a:rPr>
              <a:t>outside</a:t>
            </a:r>
            <a:r>
              <a:rPr lang="en-US" dirty="0">
                <a:latin typeface="Arial" charset="0"/>
                <a:cs typeface="Arial" charset="0"/>
              </a:rPr>
              <a:t> an eligible Metropolitan Statistical </a:t>
            </a:r>
            <a:r>
              <a:rPr lang="en-US" dirty="0" smtClean="0">
                <a:latin typeface="Arial" charset="0"/>
                <a:cs typeface="Arial" charset="0"/>
              </a:rPr>
              <a:t>Area</a:t>
            </a:r>
            <a:r>
              <a:rPr lang="en-US" baseline="0" dirty="0" smtClean="0">
                <a:latin typeface="Arial" charset="0"/>
                <a:cs typeface="Arial" charset="0"/>
              </a:rPr>
              <a:t> (AL, MS, NC, SC)</a:t>
            </a:r>
            <a:endParaRPr lang="en-US" sz="1100" dirty="0">
              <a:latin typeface="Arial" charset="0"/>
              <a:cs typeface="Arial" charset="0"/>
            </a:endParaRPr>
          </a:p>
          <a:p>
            <a:pPr eaLnBrk="1" hangingPunct="1">
              <a:spcBef>
                <a:spcPct val="0"/>
              </a:spcBef>
            </a:pPr>
            <a:endParaRPr lang="en-US" dirty="0" smtClean="0"/>
          </a:p>
          <a:p>
            <a:pPr eaLnBrk="1" hangingPunct="1">
              <a:spcBef>
                <a:spcPct val="0"/>
              </a:spcBef>
            </a:pPr>
            <a:endParaRPr lang="en-US" dirty="0" smtClean="0"/>
          </a:p>
          <a:p>
            <a:pPr marL="174708" lvl="1" indent="-174708" defTabSz="931774" fontAlgn="base">
              <a:spcBef>
                <a:spcPct val="0"/>
              </a:spcBef>
              <a:spcAft>
                <a:spcPct val="0"/>
              </a:spcAft>
              <a:buFont typeface="Arial" panose="020B0604020202020204" pitchFamily="34" charset="0"/>
              <a:buChar char="•"/>
              <a:defRPr/>
            </a:pPr>
            <a:r>
              <a:rPr lang="en-US" dirty="0">
                <a:latin typeface="Arial" charset="0"/>
                <a:cs typeface="Arial" charset="0"/>
              </a:rPr>
              <a:t>The epidemic in those states is more </a:t>
            </a:r>
            <a:r>
              <a:rPr lang="en-US" b="1" u="sng" dirty="0">
                <a:latin typeface="Arial" charset="0"/>
                <a:cs typeface="Arial" charset="0"/>
              </a:rPr>
              <a:t>diffuse</a:t>
            </a:r>
            <a:r>
              <a:rPr lang="en-US" dirty="0">
                <a:latin typeface="Arial" charset="0"/>
                <a:cs typeface="Arial" charset="0"/>
              </a:rPr>
              <a:t>—often in </a:t>
            </a:r>
            <a:r>
              <a:rPr lang="en-US" b="1" dirty="0">
                <a:latin typeface="Arial" charset="0"/>
                <a:cs typeface="Arial" charset="0"/>
              </a:rPr>
              <a:t>smaller urban areas </a:t>
            </a:r>
            <a:r>
              <a:rPr lang="en-US" dirty="0">
                <a:latin typeface="Arial" charset="0"/>
                <a:cs typeface="Arial" charset="0"/>
              </a:rPr>
              <a:t>as well as in more </a:t>
            </a:r>
            <a:r>
              <a:rPr lang="en-US" b="1" dirty="0">
                <a:latin typeface="Arial" charset="0"/>
                <a:cs typeface="Arial" charset="0"/>
              </a:rPr>
              <a:t>rural counties.</a:t>
            </a:r>
            <a:endParaRPr 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1E2672BE-D9F2-43D9-B5B8-376CA11CC057}" type="slidenum">
              <a:rPr lang="en-US"/>
              <a:pPr eaLnBrk="1" hangingPunct="1"/>
              <a:t>4</a:t>
            </a:fld>
            <a:endParaRPr lang="en-US"/>
          </a:p>
        </p:txBody>
      </p:sp>
    </p:spTree>
    <p:extLst>
      <p:ext uri="{BB962C8B-B14F-4D97-AF65-F5344CB8AC3E}">
        <p14:creationId xmlns:p14="http://schemas.microsoft.com/office/powerpoint/2010/main" val="21238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SASI also analyzed</a:t>
            </a:r>
            <a:r>
              <a:rPr lang="en-US" b="1" baseline="0" dirty="0" smtClean="0">
                <a:solidFill>
                  <a:schemeClr val="tx1"/>
                </a:solidFill>
              </a:rPr>
              <a:t> the overall geographic distribution of PS15-1502 funds to community-based organizations.</a:t>
            </a:r>
          </a:p>
          <a:p>
            <a:endParaRPr lang="en-US" b="1" dirty="0" smtClean="0">
              <a:solidFill>
                <a:schemeClr val="tx1"/>
              </a:solidFill>
            </a:endParaRPr>
          </a:p>
          <a:p>
            <a:r>
              <a:rPr lang="en-US" b="1" dirty="0" smtClean="0">
                <a:solidFill>
                  <a:schemeClr val="tx1"/>
                </a:solidFill>
              </a:rPr>
              <a:t>A</a:t>
            </a:r>
            <a:r>
              <a:rPr lang="en-US" b="1" baseline="0" dirty="0" smtClean="0">
                <a:solidFill>
                  <a:schemeClr val="tx1"/>
                </a:solidFill>
              </a:rPr>
              <a:t> total of $40,615,001 in CDC funding was recently distributed under PS15-1502 to 83 community-based organizations in the US.</a:t>
            </a:r>
          </a:p>
          <a:p>
            <a:endParaRPr lang="en-US" b="1" baseline="0" dirty="0" smtClean="0">
              <a:solidFill>
                <a:schemeClr val="tx1"/>
              </a:solidFill>
            </a:endParaRPr>
          </a:p>
          <a:p>
            <a:r>
              <a:rPr lang="en-US" b="1" baseline="0" dirty="0" smtClean="0">
                <a:solidFill>
                  <a:schemeClr val="tx1"/>
                </a:solidFill>
              </a:rPr>
              <a:t>The South (as defined by the CDC)* received a total of $13,483,383 in funding representing 33% of the total funding to US CBOs.</a:t>
            </a:r>
          </a:p>
          <a:p>
            <a:endParaRPr lang="en-US" b="1" baseline="0" dirty="0" smtClean="0">
              <a:solidFill>
                <a:schemeClr val="tx1"/>
              </a:solidFill>
            </a:endParaRPr>
          </a:p>
          <a:p>
            <a:r>
              <a:rPr lang="en-US" b="1" baseline="0" dirty="0" smtClean="0">
                <a:solidFill>
                  <a:schemeClr val="tx1"/>
                </a:solidFill>
              </a:rPr>
              <a:t>New York and California combined received $14,794,561 in funding representing 36% of the total funding to US CBOs.</a:t>
            </a:r>
          </a:p>
          <a:p>
            <a:endParaRPr lang="en-US" b="1" baseline="0" dirty="0" smtClean="0">
              <a:solidFill>
                <a:schemeClr val="tx1"/>
              </a:solidFill>
            </a:endParaRPr>
          </a:p>
          <a:p>
            <a:r>
              <a:rPr lang="en-US" b="1" baseline="0" dirty="0" smtClean="0">
                <a:solidFill>
                  <a:schemeClr val="tx1"/>
                </a:solidFill>
              </a:rPr>
              <a:t>*The CDC uses the Census Bureau definition of the Southern US consisting of Alabama, Arkansas, Delaware, Florida, Georgia, Louisiana, Kentucky, Maryland, Mississippi, Oklahoma, North Carolina, South Carolina, Tennessee, Texas, Virginia, West Virginia, and the District of Columbia.</a:t>
            </a:r>
            <a:endParaRPr lang="en-US" b="1" dirty="0">
              <a:solidFill>
                <a:schemeClr val="tx1"/>
              </a:solidFill>
            </a:endParaRPr>
          </a:p>
        </p:txBody>
      </p:sp>
      <p:sp>
        <p:nvSpPr>
          <p:cNvPr id="4" name="Slide Number Placeholder 3"/>
          <p:cNvSpPr>
            <a:spLocks noGrp="1"/>
          </p:cNvSpPr>
          <p:nvPr>
            <p:ph type="sldNum" sz="quarter" idx="10"/>
          </p:nvPr>
        </p:nvSpPr>
        <p:spPr/>
        <p:txBody>
          <a:bodyPr/>
          <a:lstStyle/>
          <a:p>
            <a:fld id="{D30FAFD8-0FB6-A944-96F4-B825DB8EAF1A}" type="slidenum">
              <a:rPr lang="en-US" smtClean="0"/>
              <a:pPr/>
              <a:t>5</a:t>
            </a:fld>
            <a:endParaRPr lang="en-US"/>
          </a:p>
        </p:txBody>
      </p:sp>
    </p:spTree>
    <p:extLst>
      <p:ext uri="{BB962C8B-B14F-4D97-AF65-F5344CB8AC3E}">
        <p14:creationId xmlns:p14="http://schemas.microsoft.com/office/powerpoint/2010/main" val="44136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a:t>
            </a:r>
            <a:r>
              <a:rPr lang="en-US" b="1" baseline="0" dirty="0" smtClean="0"/>
              <a:t> South accounted for 51% of all new HIV diagnoses in the US in 2013;</a:t>
            </a:r>
          </a:p>
          <a:p>
            <a:endParaRPr lang="en-US" b="1" baseline="0" dirty="0" smtClean="0"/>
          </a:p>
          <a:p>
            <a:r>
              <a:rPr lang="en-US" b="1" baseline="0" dirty="0" smtClean="0"/>
              <a:t>New York and California combined accounted for 19% of all new HIV diagnoses in the US in 2013.</a:t>
            </a:r>
          </a:p>
          <a:p>
            <a:endParaRPr lang="en-US" b="1" baseline="0" dirty="0" smtClean="0"/>
          </a:p>
          <a:p>
            <a:r>
              <a:rPr lang="en-US" b="1" baseline="0" dirty="0" smtClean="0"/>
              <a:t>**based on 2013 CDC HIV Surveillance Report.</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6</a:t>
            </a:fld>
            <a:endParaRPr lang="en-US"/>
          </a:p>
        </p:txBody>
      </p:sp>
    </p:spTree>
    <p:extLst>
      <p:ext uri="{BB962C8B-B14F-4D97-AF65-F5344CB8AC3E}">
        <p14:creationId xmlns:p14="http://schemas.microsoft.com/office/powerpoint/2010/main" val="211698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a:t>
            </a:r>
            <a:r>
              <a:rPr lang="en-US" b="1" baseline="0" dirty="0" smtClean="0"/>
              <a:t> on 2013 CDC HIV Surveillance Report</a:t>
            </a:r>
          </a:p>
          <a:p>
            <a:endParaRPr lang="en-US" b="1" baseline="0" dirty="0" smtClean="0"/>
          </a:p>
          <a:p>
            <a:r>
              <a:rPr lang="en-US" b="1" baseline="0" dirty="0" smtClean="0"/>
              <a:t>The South had 43% of all people living with HIV in the US. NY and California combined had 27% of all people living with HIV in the US. (year-end 2012).</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7</a:t>
            </a:fld>
            <a:endParaRPr lang="en-US"/>
          </a:p>
        </p:txBody>
      </p:sp>
    </p:spTree>
    <p:extLst>
      <p:ext uri="{BB962C8B-B14F-4D97-AF65-F5344CB8AC3E}">
        <p14:creationId xmlns:p14="http://schemas.microsoft.com/office/powerpoint/2010/main" val="1237314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v"/>
            </a:pPr>
            <a:r>
              <a:rPr lang="en-US" b="1" dirty="0" smtClean="0"/>
              <a:t>Deep South Region targeted</a:t>
            </a:r>
            <a:r>
              <a:rPr lang="en-US" b="1" baseline="0" dirty="0" smtClean="0"/>
              <a:t> by SASI (AL, FL, GA, LA, MS, NC, SC, TN, TX) is a big driver of the Southern HIV epidemic with 40% of new HIV diagnoses (2013) and 34% of people living with HIV (year-end 2012).  This region received a total of $10,683,383 in PS15-1502 funding representing 26% of the total US funding.</a:t>
            </a:r>
          </a:p>
          <a:p>
            <a:pPr marL="174708" indent="-174708">
              <a:buFont typeface="Wingdings" panose="05000000000000000000" pitchFamily="2" charset="2"/>
              <a:buChar char="v"/>
            </a:pPr>
            <a:endParaRPr lang="en-US" b="1" baseline="0" dirty="0" smtClean="0"/>
          </a:p>
          <a:p>
            <a:pPr marL="174708" indent="-174708">
              <a:buFont typeface="Wingdings" panose="05000000000000000000" pitchFamily="2" charset="2"/>
              <a:buChar char="v"/>
            </a:pPr>
            <a:r>
              <a:rPr lang="en-US" b="1" baseline="0" dirty="0" smtClean="0"/>
              <a:t>Florida stands out. Florida ranked third in the country with 11% of the people living with HIV (year-end 2012) and 11% of all new HIV diagnoses in the US (2013). </a:t>
            </a:r>
          </a:p>
          <a:p>
            <a:r>
              <a:rPr lang="en-US" b="1" baseline="0" dirty="0" smtClean="0"/>
              <a:t>Despite this, the entire state of Florida only received $1,050,000 in PS15-1502 funding (3% of the total US funding).</a:t>
            </a:r>
            <a:endParaRPr lang="en-US" b="1"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8</a:t>
            </a:fld>
            <a:endParaRPr lang="en-US"/>
          </a:p>
        </p:txBody>
      </p:sp>
    </p:spTree>
    <p:extLst>
      <p:ext uri="{BB962C8B-B14F-4D97-AF65-F5344CB8AC3E}">
        <p14:creationId xmlns:p14="http://schemas.microsoft.com/office/powerpoint/2010/main" val="353260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9</a:t>
            </a:fld>
            <a:endParaRPr lang="en-US"/>
          </a:p>
        </p:txBody>
      </p:sp>
    </p:spTree>
    <p:extLst>
      <p:ext uri="{BB962C8B-B14F-4D97-AF65-F5344CB8AC3E}">
        <p14:creationId xmlns:p14="http://schemas.microsoft.com/office/powerpoint/2010/main" val="132931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Birmingham AIDS </a:t>
            </a:r>
            <a:r>
              <a:rPr lang="en-US" smtClean="0"/>
              <a:t>Outreach (Birmingham) </a:t>
            </a:r>
            <a:endParaRPr lang="en-US" dirty="0"/>
          </a:p>
        </p:txBody>
      </p:sp>
      <p:sp>
        <p:nvSpPr>
          <p:cNvPr id="4" name="Slide Number Placeholder 3"/>
          <p:cNvSpPr>
            <a:spLocks noGrp="1"/>
          </p:cNvSpPr>
          <p:nvPr>
            <p:ph type="sldNum" sz="quarter" idx="10"/>
          </p:nvPr>
        </p:nvSpPr>
        <p:spPr/>
        <p:txBody>
          <a:bodyPr/>
          <a:lstStyle/>
          <a:p>
            <a:fld id="{D30FAFD8-0FB6-A944-96F4-B825DB8EAF1A}" type="slidenum">
              <a:rPr lang="en-US" smtClean="0"/>
              <a:pPr/>
              <a:t>10</a:t>
            </a:fld>
            <a:endParaRPr lang="en-US"/>
          </a:p>
        </p:txBody>
      </p:sp>
    </p:spTree>
    <p:extLst>
      <p:ext uri="{BB962C8B-B14F-4D97-AF65-F5344CB8AC3E}">
        <p14:creationId xmlns:p14="http://schemas.microsoft.com/office/powerpoint/2010/main" val="303736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11</a:t>
            </a:fld>
            <a:endParaRPr lang="en-US"/>
          </a:p>
        </p:txBody>
      </p:sp>
    </p:spTree>
    <p:extLst>
      <p:ext uri="{BB962C8B-B14F-4D97-AF65-F5344CB8AC3E}">
        <p14:creationId xmlns:p14="http://schemas.microsoft.com/office/powerpoint/2010/main" val="25637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12</a:t>
            </a:fld>
            <a:endParaRPr lang="en-US"/>
          </a:p>
        </p:txBody>
      </p:sp>
    </p:spTree>
    <p:extLst>
      <p:ext uri="{BB962C8B-B14F-4D97-AF65-F5344CB8AC3E}">
        <p14:creationId xmlns:p14="http://schemas.microsoft.com/office/powerpoint/2010/main" val="424123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13</a:t>
            </a:fld>
            <a:endParaRPr lang="en-US"/>
          </a:p>
        </p:txBody>
      </p:sp>
    </p:spTree>
    <p:extLst>
      <p:ext uri="{BB962C8B-B14F-4D97-AF65-F5344CB8AC3E}">
        <p14:creationId xmlns:p14="http://schemas.microsoft.com/office/powerpoint/2010/main" val="30307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0FAFD8-0FB6-A944-96F4-B825DB8EAF1A}" type="slidenum">
              <a:rPr lang="en-US" smtClean="0"/>
              <a:pPr/>
              <a:t>14</a:t>
            </a:fld>
            <a:endParaRPr lang="en-US"/>
          </a:p>
        </p:txBody>
      </p:sp>
    </p:spTree>
    <p:extLst>
      <p:ext uri="{BB962C8B-B14F-4D97-AF65-F5344CB8AC3E}">
        <p14:creationId xmlns:p14="http://schemas.microsoft.com/office/powerpoint/2010/main" val="360199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B4EA145-8A4E-AC41-9882-2143E59CDA9D}" type="datetimeFigureOut">
              <a:rPr lang="en-US" smtClean="0"/>
              <a:pPr/>
              <a:t>2/28/2016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B4EA145-8A4E-AC41-9882-2143E59CDA9D}" type="datetimeFigureOut">
              <a:rPr lang="en-US" smtClean="0"/>
              <a:pPr/>
              <a:t>2/28/2016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A145-8A4E-AC41-9882-2143E59CDA9D}" type="datetimeFigureOut">
              <a:rPr lang="en-US" smtClean="0"/>
              <a:pPr/>
              <a:t>2/28/2016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A145-8A4E-AC41-9882-2143E59CDA9D}" type="datetimeFigureOut">
              <a:rPr lang="en-US" smtClean="0"/>
              <a:pPr/>
              <a:t>2/28/2016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DDB3F-4D78-6F45-B4EE-75C7F7F24743}"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B4EA145-8A4E-AC41-9882-2143E59CDA9D}" type="datetimeFigureOut">
              <a:rPr lang="en-US" smtClean="0"/>
              <a:pPr/>
              <a:t>2/28/2016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DDB3F-4D78-6F45-B4EE-75C7F7F247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7106" name="Line 2"/>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07" name="Rectangle 3"/>
          <p:cNvSpPr>
            <a:spLocks noGrp="1" noChangeArrowheads="1"/>
          </p:cNvSpPr>
          <p:nvPr>
            <p:ph type="ctrTitle"/>
          </p:nvPr>
        </p:nvSpPr>
        <p:spPr>
          <a:xfrm>
            <a:off x="315913" y="466725"/>
            <a:ext cx="6781800" cy="2133600"/>
          </a:xfrm>
        </p:spPr>
        <p:txBody>
          <a:bodyPr/>
          <a:lstStyle>
            <a:lvl1pPr algn="r">
              <a:defRPr sz="4400"/>
            </a:lvl1pPr>
          </a:lstStyle>
          <a:p>
            <a:pPr lvl="0"/>
            <a:r>
              <a:rPr lang="en-US" altLang="en-US" noProof="0" smtClean="0"/>
              <a:t>Click to edit Master title style</a:t>
            </a:r>
          </a:p>
        </p:txBody>
      </p:sp>
      <p:sp>
        <p:nvSpPr>
          <p:cNvPr id="47108" name="Rectangle 4"/>
          <p:cNvSpPr>
            <a:spLocks noGrp="1" noChangeArrowheads="1"/>
          </p:cNvSpPr>
          <p:nvPr>
            <p:ph type="subTitle" idx="1"/>
          </p:nvPr>
        </p:nvSpPr>
        <p:spPr>
          <a:xfrm>
            <a:off x="849313" y="3049588"/>
            <a:ext cx="6248400" cy="2362200"/>
          </a:xfrm>
        </p:spPr>
        <p:txBody>
          <a:bodyPr/>
          <a:lstStyle>
            <a:lvl1pPr marL="0" indent="0" algn="r">
              <a:defRPr sz="2900"/>
            </a:lvl1pPr>
          </a:lstStyle>
          <a:p>
            <a:pPr lvl="0"/>
            <a:r>
              <a:rPr lang="en-US" altLang="en-US" noProof="0" smtClean="0"/>
              <a:t>Click to edit Master subtitle style</a:t>
            </a:r>
          </a:p>
        </p:txBody>
      </p:sp>
      <p:sp>
        <p:nvSpPr>
          <p:cNvPr id="47109" name="Rectangle 5"/>
          <p:cNvSpPr>
            <a:spLocks noGrp="1" noChangeArrowheads="1"/>
          </p:cNvSpPr>
          <p:nvPr>
            <p:ph type="dt" sz="half" idx="2"/>
          </p:nvPr>
        </p:nvSpPr>
        <p:spPr/>
        <p:txBody>
          <a:bodyPr/>
          <a:lstStyle>
            <a:lvl1pPr>
              <a:defRPr/>
            </a:lvl1pPr>
          </a:lstStyle>
          <a:p>
            <a:endParaRPr lang="en-US" altLang="en-US">
              <a:solidFill>
                <a:srgbClr val="000000"/>
              </a:solidFill>
            </a:endParaRPr>
          </a:p>
        </p:txBody>
      </p:sp>
      <p:sp>
        <p:nvSpPr>
          <p:cNvPr id="47110" name="Rectangle 6"/>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47111" name="Rectangle 7"/>
          <p:cNvSpPr>
            <a:spLocks noGrp="1" noChangeArrowheads="1"/>
          </p:cNvSpPr>
          <p:nvPr>
            <p:ph type="sldNum" sz="quarter" idx="4"/>
          </p:nvPr>
        </p:nvSpPr>
        <p:spPr/>
        <p:txBody>
          <a:bodyPr/>
          <a:lstStyle>
            <a:lvl1pPr>
              <a:defRPr/>
            </a:lvl1pPr>
          </a:lstStyle>
          <a:p>
            <a:fld id="{126004BE-103E-4BF6-9306-DC6BF1DC7F6B}" type="slidenum">
              <a:rPr lang="en-US" altLang="en-US">
                <a:solidFill>
                  <a:srgbClr val="000000"/>
                </a:solidFill>
              </a:rPr>
              <a:pPr/>
              <a:t>‹#›</a:t>
            </a:fld>
            <a:endParaRPr lang="en-US" altLang="en-US">
              <a:solidFill>
                <a:srgbClr val="000000"/>
              </a:solidFill>
            </a:endParaRPr>
          </a:p>
        </p:txBody>
      </p:sp>
      <p:grpSp>
        <p:nvGrpSpPr>
          <p:cNvPr id="47112" name="Group 8"/>
          <p:cNvGrpSpPr>
            <a:grpSpLocks/>
          </p:cNvGrpSpPr>
          <p:nvPr/>
        </p:nvGrpSpPr>
        <p:grpSpPr bwMode="auto">
          <a:xfrm>
            <a:off x="7493000" y="2992438"/>
            <a:ext cx="1338263" cy="2189162"/>
            <a:chOff x="4704" y="1885"/>
            <a:chExt cx="843" cy="1379"/>
          </a:xfrm>
        </p:grpSpPr>
        <p:sp>
          <p:nvSpPr>
            <p:cNvPr id="47113" name="Oval 9"/>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4" name="Oval 10"/>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5" name="Oval 11"/>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6" name="Oval 12"/>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7" name="Oval 13"/>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8" name="Oval 14"/>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19" name="Oval 15"/>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0" name="Oval 16"/>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1" name="Oval 17"/>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2" name="Oval 18"/>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3" name="Oval 19"/>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4" name="Oval 20"/>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5" name="Oval 21"/>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6" name="Oval 22"/>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7" name="Oval 23"/>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8" name="Oval 24"/>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29" name="Oval 25"/>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0" name="Oval 26"/>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1" name="Oval 27"/>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2" name="Oval 28"/>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3" name="Oval 29"/>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4" name="Oval 30"/>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5" name="Oval 31"/>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6" name="Oval 32"/>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7" name="Oval 33"/>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8" name="Oval 34"/>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39" name="Oval 35"/>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0" name="Oval 36"/>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1" name="Oval 37"/>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2" name="Oval 38"/>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7143" name="Oval 39"/>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
        <p:nvSpPr>
          <p:cNvPr id="47144" name="Line 40"/>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Tree>
    <p:extLst>
      <p:ext uri="{BB962C8B-B14F-4D97-AF65-F5344CB8AC3E}">
        <p14:creationId xmlns:p14="http://schemas.microsoft.com/office/powerpoint/2010/main" val="106196235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F5ED9-AA6E-41DC-89FD-B4D9EF0B24B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58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E97B03-5249-4579-B9F1-FC67AEA4A3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8952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524000"/>
            <a:ext cx="3619500" cy="4411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9624DD-3745-40E9-9222-74C13482135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4986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327F7D4-B8DA-4F9C-B0F8-B0B7B22ED0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359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B4CD-053E-4A5A-AFB1-FD527E12BA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48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0EFA17F-1BB9-4198-B226-933C874715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076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126F5F-FB6F-4F61-A8DD-8DEB05B3E3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0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097E41C-0383-4D01-9F5C-431D3F8EDFB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73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D86B5B-2E70-4EF7-B58E-B120970ED3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023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228600"/>
            <a:ext cx="2076450" cy="5707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076950" cy="5707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4AE7E2-8908-4973-9F48-8888CC12DD9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764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B4EA145-8A4E-AC41-9882-2143E59CDA9D}" type="datetimeFigureOut">
              <a:rPr lang="en-US" smtClean="0"/>
              <a:pPr/>
              <a:t>2/28/2016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BE4DDB3F-4D78-6F45-B4EE-75C7F7F24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83" name="Rectangle 3"/>
          <p:cNvSpPr>
            <a:spLocks noGrp="1" noChangeArrowheads="1"/>
          </p:cNvSpPr>
          <p:nvPr>
            <p:ph type="title"/>
          </p:nvPr>
        </p:nvSpPr>
        <p:spPr bwMode="auto">
          <a:xfrm>
            <a:off x="228600" y="228600"/>
            <a:ext cx="769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6084" name="Rectangle 4"/>
          <p:cNvSpPr>
            <a:spLocks noGrp="1" noChangeArrowheads="1"/>
          </p:cNvSpPr>
          <p:nvPr>
            <p:ph type="body" idx="1"/>
          </p:nvPr>
        </p:nvSpPr>
        <p:spPr bwMode="auto">
          <a:xfrm>
            <a:off x="1143000" y="1524000"/>
            <a:ext cx="7391400" cy="441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6085"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6"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000"/>
            </a:lvl1pPr>
          </a:lstStyle>
          <a:p>
            <a:pPr defTabSz="914400" fontAlgn="base">
              <a:spcAft>
                <a:spcPct val="0"/>
              </a:spcAft>
            </a:pPr>
            <a:endParaRPr lang="en-US" altLang="en-US">
              <a:solidFill>
                <a:srgbClr val="000000"/>
              </a:solidFill>
            </a:endParaRPr>
          </a:p>
        </p:txBody>
      </p:sp>
      <p:sp>
        <p:nvSpPr>
          <p:cNvPr id="46087"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000"/>
            </a:lvl1pPr>
          </a:lstStyle>
          <a:p>
            <a:pPr defTabSz="914400" fontAlgn="base">
              <a:spcAft>
                <a:spcPct val="0"/>
              </a:spcAft>
            </a:pPr>
            <a:fld id="{482959FC-7966-47F8-AC37-350D47C9BB19}" type="slidenum">
              <a:rPr lang="en-US" altLang="en-US">
                <a:solidFill>
                  <a:srgbClr val="000000"/>
                </a:solidFill>
              </a:rPr>
              <a:pPr defTabSz="914400" fontAlgn="base">
                <a:spcAft>
                  <a:spcPct val="0"/>
                </a:spcAft>
              </a:pPr>
              <a:t>‹#›</a:t>
            </a:fld>
            <a:endParaRPr lang="en-US" altLang="en-US">
              <a:solidFill>
                <a:srgbClr val="000000"/>
              </a:solidFill>
            </a:endParaRPr>
          </a:p>
        </p:txBody>
      </p:sp>
      <p:grpSp>
        <p:nvGrpSpPr>
          <p:cNvPr id="46088" name="Group 8"/>
          <p:cNvGrpSpPr>
            <a:grpSpLocks/>
          </p:cNvGrpSpPr>
          <p:nvPr/>
        </p:nvGrpSpPr>
        <p:grpSpPr bwMode="auto">
          <a:xfrm>
            <a:off x="8153400" y="152400"/>
            <a:ext cx="792163" cy="1295400"/>
            <a:chOff x="5136" y="960"/>
            <a:chExt cx="528" cy="864"/>
          </a:xfrm>
        </p:grpSpPr>
        <p:sp>
          <p:nvSpPr>
            <p:cNvPr id="46089"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0"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1"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2"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3"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4"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5"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6"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7"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8"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099"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0"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1"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2"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3"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4"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5"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6"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7"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8"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09"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0"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1"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2"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3"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4"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5"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6"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7"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8"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sp>
          <p:nvSpPr>
            <p:cNvPr id="46119"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20000"/>
                </a:spcBef>
                <a:spcAft>
                  <a:spcPct val="0"/>
                </a:spcAft>
                <a:buClr>
                  <a:srgbClr val="F5C201"/>
                </a:buClr>
                <a:buSzPct val="70000"/>
                <a:buFont typeface="Wingdings" pitchFamily="2" charset="2"/>
                <a:buChar char="l"/>
              </a:pPr>
              <a:endParaRPr lang="en-US" sz="2600">
                <a:solidFill>
                  <a:srgbClr val="000000"/>
                </a:solidFill>
              </a:endParaRPr>
            </a:p>
          </p:txBody>
        </p:sp>
      </p:grpSp>
    </p:spTree>
    <p:extLst>
      <p:ext uri="{BB962C8B-B14F-4D97-AF65-F5344CB8AC3E}">
        <p14:creationId xmlns:p14="http://schemas.microsoft.com/office/powerpoint/2010/main" val="32928728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1" fontAlgn="base" hangingPunct="1">
        <a:spcBef>
          <a:spcPct val="0"/>
        </a:spcBef>
        <a:spcAft>
          <a:spcPct val="0"/>
        </a:spcAft>
        <a:defRPr sz="3600" b="1">
          <a:solidFill>
            <a:schemeClr val="tx2"/>
          </a:solidFill>
          <a:latin typeface="+mj-lt"/>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600" b="1">
          <a:solidFill>
            <a:schemeClr val="tx2"/>
          </a:solidFill>
          <a:latin typeface="Arial" charset="0"/>
        </a:defRPr>
      </a:lvl6pPr>
      <a:lvl7pPr marL="914400" algn="l" rtl="0" eaLnBrk="1" fontAlgn="base" hangingPunct="1">
        <a:spcBef>
          <a:spcPct val="0"/>
        </a:spcBef>
        <a:spcAft>
          <a:spcPct val="0"/>
        </a:spcAft>
        <a:defRPr sz="3600" b="1">
          <a:solidFill>
            <a:schemeClr val="tx2"/>
          </a:solidFill>
          <a:latin typeface="Arial" charset="0"/>
        </a:defRPr>
      </a:lvl7pPr>
      <a:lvl8pPr marL="1371600" algn="l" rtl="0" eaLnBrk="1" fontAlgn="base" hangingPunct="1">
        <a:spcBef>
          <a:spcPct val="0"/>
        </a:spcBef>
        <a:spcAft>
          <a:spcPct val="0"/>
        </a:spcAft>
        <a:defRPr sz="3600" b="1">
          <a:solidFill>
            <a:schemeClr val="tx2"/>
          </a:solidFill>
          <a:latin typeface="Arial" charset="0"/>
        </a:defRPr>
      </a:lvl8pPr>
      <a:lvl9pPr marL="1828800" algn="l"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5000"/>
        </a:spcBef>
        <a:spcAft>
          <a:spcPct val="0"/>
        </a:spcAft>
        <a:buClr>
          <a:schemeClr val="tx2"/>
        </a:buClr>
        <a:buSzPct val="60000"/>
        <a:buFont typeface="Wingdings" pitchFamily="2" charset="2"/>
        <a:defRPr sz="2700">
          <a:solidFill>
            <a:schemeClr val="tx1"/>
          </a:solidFill>
          <a:latin typeface="+mn-lt"/>
          <a:ea typeface="+mn-ea"/>
          <a:cs typeface="+mn-cs"/>
        </a:defRPr>
      </a:lvl1pPr>
      <a:lvl2pPr marL="692150" indent="-347663" algn="l" rtl="0" eaLnBrk="1" fontAlgn="base" hangingPunct="1">
        <a:spcBef>
          <a:spcPct val="0"/>
        </a:spcBef>
        <a:spcAft>
          <a:spcPct val="25000"/>
        </a:spcAft>
        <a:buClr>
          <a:schemeClr val="accent2"/>
        </a:buClr>
        <a:buSzPct val="55000"/>
        <a:buFont typeface="Wingdings" pitchFamily="2" charset="2"/>
        <a:buChar char="l"/>
        <a:defRPr sz="2400">
          <a:solidFill>
            <a:schemeClr val="tx1"/>
          </a:solidFill>
          <a:latin typeface="+mn-lt"/>
        </a:defRPr>
      </a:lvl2pPr>
      <a:lvl3pPr marL="987425" indent="-293688" algn="l" rtl="0" eaLnBrk="1" fontAlgn="base" hangingPunct="1">
        <a:spcBef>
          <a:spcPct val="0"/>
        </a:spcBef>
        <a:spcAft>
          <a:spcPct val="25000"/>
        </a:spcAft>
        <a:buClr>
          <a:schemeClr val="accent1"/>
        </a:buClr>
        <a:buSzPct val="50000"/>
        <a:buFont typeface="Wingdings" pitchFamily="2" charset="2"/>
        <a:buChar char="l"/>
        <a:defRPr sz="22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www.southernaidsstrategy.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outhernaidscoali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2200" b="1" dirty="0" smtClean="0"/>
              <a:t/>
            </a:r>
            <a:br>
              <a:rPr lang="en-US" sz="2200" b="1" dirty="0" smtClean="0"/>
            </a:br>
            <a:r>
              <a:rPr lang="en-US" sz="2200" b="1" dirty="0"/>
              <a:t/>
            </a:r>
            <a:br>
              <a:rPr lang="en-US" sz="2200" b="1" dirty="0"/>
            </a:br>
            <a:r>
              <a:rPr lang="en-US" sz="4000" dirty="0"/>
              <a:t>HIV in </a:t>
            </a:r>
            <a:r>
              <a:rPr lang="en-US" sz="4000" dirty="0" smtClean="0"/>
              <a:t>Alabama</a:t>
            </a:r>
            <a:r>
              <a:rPr lang="en-US" sz="4000" dirty="0"/>
              <a:t/>
            </a:r>
            <a:br>
              <a:rPr lang="en-US" sz="4000" dirty="0"/>
            </a:br>
            <a:r>
              <a:rPr lang="en-US" sz="4000" dirty="0"/>
              <a:t>The Numbers Don’t Lie: </a:t>
            </a:r>
            <a:br>
              <a:rPr lang="en-US" sz="4000" dirty="0"/>
            </a:br>
            <a:r>
              <a:rPr lang="en-US" sz="4000" dirty="0"/>
              <a:t>It’s Time to End Disparities</a:t>
            </a:r>
            <a:endParaRPr lang="en-US" sz="4000" b="1" dirty="0">
              <a:solidFill>
                <a:srgbClr val="FF0000"/>
              </a:solidFill>
            </a:endParaRPr>
          </a:p>
        </p:txBody>
      </p:sp>
      <p:sp>
        <p:nvSpPr>
          <p:cNvPr id="3" name="Subtitle 2"/>
          <p:cNvSpPr>
            <a:spLocks noGrp="1"/>
          </p:cNvSpPr>
          <p:nvPr>
            <p:ph type="subTitle" idx="1"/>
          </p:nvPr>
        </p:nvSpPr>
        <p:spPr>
          <a:xfrm>
            <a:off x="1447800" y="3248866"/>
            <a:ext cx="6400800" cy="1907334"/>
          </a:xfrm>
        </p:spPr>
        <p:txBody>
          <a:bodyPr>
            <a:normAutofit/>
          </a:bodyPr>
          <a:lstStyle/>
          <a:p>
            <a:r>
              <a:rPr lang="en-US" sz="1400" dirty="0" smtClean="0">
                <a:solidFill>
                  <a:schemeClr val="tx1"/>
                </a:solidFill>
              </a:rPr>
              <a:t>Carolyn McAllaster, Duke University School of Law</a:t>
            </a:r>
          </a:p>
          <a:p>
            <a:r>
              <a:rPr lang="en-US" sz="1400" dirty="0">
                <a:solidFill>
                  <a:schemeClr val="tx1"/>
                </a:solidFill>
              </a:rPr>
              <a:t>D</a:t>
            </a:r>
            <a:r>
              <a:rPr lang="en-US" sz="1400" dirty="0" smtClean="0">
                <a:solidFill>
                  <a:schemeClr val="tx1"/>
                </a:solidFill>
              </a:rPr>
              <a:t>irector: Southern HIV/AIDS Strategy Initiative (SASI)</a:t>
            </a:r>
          </a:p>
          <a:p>
            <a:r>
              <a:rPr lang="en-US" sz="1400" dirty="0" smtClean="0">
                <a:solidFill>
                  <a:schemeClr val="tx1"/>
                </a:solidFill>
              </a:rPr>
              <a:t>Nic Carlisle,</a:t>
            </a:r>
          </a:p>
          <a:p>
            <a:r>
              <a:rPr lang="en-US" sz="1400" dirty="0" smtClean="0">
                <a:solidFill>
                  <a:schemeClr val="tx1"/>
                </a:solidFill>
              </a:rPr>
              <a:t>Executive Director: Southern AIDS Coalition (SAC)</a:t>
            </a:r>
          </a:p>
          <a:p>
            <a:pPr algn="l"/>
            <a:endParaRPr lang="en-US" sz="1400" dirty="0" smtClean="0">
              <a:solidFill>
                <a:schemeClr val="tx1"/>
              </a:solidFill>
            </a:endParaRPr>
          </a:p>
          <a:p>
            <a:pPr algn="l"/>
            <a:endParaRPr lang="en-US" sz="2000" dirty="0">
              <a:solidFill>
                <a:schemeClr val="tx1"/>
              </a:solidFill>
            </a:endParaRPr>
          </a:p>
        </p:txBody>
      </p:sp>
      <p:sp>
        <p:nvSpPr>
          <p:cNvPr id="6" name="Frame 5"/>
          <p:cNvSpPr/>
          <p:nvPr/>
        </p:nvSpPr>
        <p:spPr>
          <a:xfrm>
            <a:off x="0" y="0"/>
            <a:ext cx="9144000" cy="6858000"/>
          </a:xfrm>
          <a:prstGeom prst="fram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a:off x="0" y="0"/>
            <a:ext cx="1219200" cy="3048000"/>
          </a:xfrm>
          <a:prstGeom prst="halfFram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506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58158"/>
            <a:ext cx="8042276" cy="613259"/>
          </a:xfrm>
        </p:spPr>
        <p:txBody>
          <a:bodyPr>
            <a:normAutofit/>
          </a:bodyPr>
          <a:lstStyle/>
          <a:p>
            <a:r>
              <a:rPr lang="en-US" sz="3200" dirty="0" smtClean="0"/>
              <a:t>HIV and AIDS Statistics in Alabama</a:t>
            </a:r>
            <a:endParaRPr lang="en-US" sz="3200" dirty="0"/>
          </a:p>
        </p:txBody>
      </p:sp>
      <p:sp>
        <p:nvSpPr>
          <p:cNvPr id="3" name="Content Placeholder 2"/>
          <p:cNvSpPr>
            <a:spLocks noGrp="1"/>
          </p:cNvSpPr>
          <p:nvPr>
            <p:ph idx="1"/>
          </p:nvPr>
        </p:nvSpPr>
        <p:spPr>
          <a:xfrm>
            <a:off x="212436" y="831272"/>
            <a:ext cx="8839200" cy="5389914"/>
          </a:xfrm>
        </p:spPr>
        <p:txBody>
          <a:bodyPr>
            <a:normAutofit lnSpcReduction="10000"/>
          </a:bodyPr>
          <a:lstStyle/>
          <a:p>
            <a:endParaRPr lang="en-US" dirty="0" smtClean="0"/>
          </a:p>
          <a:p>
            <a:r>
              <a:rPr lang="en-US" dirty="0"/>
              <a:t>The Deep South, including </a:t>
            </a:r>
            <a:r>
              <a:rPr lang="en-US" dirty="0" smtClean="0"/>
              <a:t>AL, </a:t>
            </a:r>
            <a:r>
              <a:rPr lang="en-US" dirty="0"/>
              <a:t>has the highest death rates from HIV of any US region. </a:t>
            </a:r>
          </a:p>
          <a:p>
            <a:r>
              <a:rPr lang="en-US" dirty="0" smtClean="0"/>
              <a:t>In </a:t>
            </a:r>
            <a:r>
              <a:rPr lang="en-US" dirty="0"/>
              <a:t>the Southern region, including AL</a:t>
            </a:r>
            <a:r>
              <a:rPr lang="en-US" dirty="0" smtClean="0"/>
              <a:t>, more </a:t>
            </a:r>
            <a:r>
              <a:rPr lang="en-US" dirty="0"/>
              <a:t>people die within 5 years of </a:t>
            </a:r>
            <a:r>
              <a:rPr lang="en-US" dirty="0" smtClean="0"/>
              <a:t>an HIV/AIDS </a:t>
            </a:r>
            <a:r>
              <a:rPr lang="en-US" dirty="0"/>
              <a:t>diagnosis than in any </a:t>
            </a:r>
            <a:r>
              <a:rPr lang="en-US" dirty="0" smtClean="0"/>
              <a:t>other US </a:t>
            </a:r>
            <a:r>
              <a:rPr lang="en-US" dirty="0"/>
              <a:t>region</a:t>
            </a:r>
            <a:r>
              <a:rPr lang="en-US" dirty="0" smtClean="0"/>
              <a:t>.</a:t>
            </a:r>
          </a:p>
          <a:p>
            <a:r>
              <a:rPr lang="en-US" dirty="0"/>
              <a:t>Alabama ranks 9th in the country </a:t>
            </a:r>
            <a:r>
              <a:rPr lang="en-US" dirty="0" smtClean="0"/>
              <a:t>in the</a:t>
            </a:r>
            <a:r>
              <a:rPr lang="en-US" dirty="0"/>
              <a:t> rate of deaths among </a:t>
            </a:r>
            <a:r>
              <a:rPr lang="en-US" dirty="0" smtClean="0"/>
              <a:t>persons living </a:t>
            </a:r>
            <a:r>
              <a:rPr lang="en-US" dirty="0"/>
              <a:t>with HIV. </a:t>
            </a:r>
            <a:endParaRPr lang="en-US" dirty="0" smtClean="0"/>
          </a:p>
          <a:p>
            <a:r>
              <a:rPr lang="en-US" dirty="0"/>
              <a:t>Alabama ranked 13th in the country </a:t>
            </a:r>
            <a:r>
              <a:rPr lang="en-US" dirty="0" smtClean="0"/>
              <a:t>in the </a:t>
            </a:r>
            <a:r>
              <a:rPr lang="en-US" dirty="0"/>
              <a:t>rate of new HIV diagnoses in 2014.</a:t>
            </a:r>
            <a:r>
              <a:rPr lang="en-US" sz="1800" dirty="0" smtClean="0"/>
              <a:t/>
            </a:r>
            <a:br>
              <a:rPr lang="en-US" sz="1800" dirty="0" smtClean="0"/>
            </a:br>
            <a:endParaRPr lang="en-US" sz="1800" dirty="0" smtClean="0"/>
          </a:p>
          <a:p>
            <a:pPr marL="0" indent="0">
              <a:buNone/>
            </a:pPr>
            <a:r>
              <a:rPr lang="en-US" sz="1800" dirty="0" smtClean="0"/>
              <a:t>(</a:t>
            </a:r>
            <a:r>
              <a:rPr lang="en-US" sz="1800" dirty="0"/>
              <a:t>CDC Atlas </a:t>
            </a:r>
            <a:r>
              <a:rPr lang="en-US" sz="1800" dirty="0" smtClean="0"/>
              <a:t>Data, </a:t>
            </a:r>
            <a:r>
              <a:rPr lang="en-US" sz="1800" dirty="0"/>
              <a:t>http://www.cdc.gov/nchhstp/atlas</a:t>
            </a:r>
            <a:r>
              <a:rPr lang="en-US" sz="1800" dirty="0" smtClean="0"/>
              <a:t>/) </a:t>
            </a:r>
            <a:endParaRPr lang="en-US" sz="1800"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21186"/>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798737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p:txBody>
          <a:bodyPr wrap="square" numCol="1" anchorCtr="0" compatLnSpc="1">
            <a:prstTxWarp prst="textNoShape">
              <a:avLst/>
            </a:prstTxWarp>
          </a:bodyPr>
          <a:lstStyle/>
          <a:p>
            <a:pPr algn="ctr" eaLnBrk="1" hangingPunct="1"/>
            <a:r>
              <a:rPr lang="en-US" sz="2900" dirty="0" smtClean="0"/>
              <a:t>SASI Analysis of CDC</a:t>
            </a:r>
            <a:r>
              <a:rPr lang="ja-JP" altLang="en-US" sz="2900" dirty="0" smtClean="0"/>
              <a:t>’</a:t>
            </a:r>
            <a:r>
              <a:rPr lang="en-US" altLang="ja-JP" sz="2900" dirty="0" smtClean="0"/>
              <a:t>s recent FOA for direct CBO funding (PS15-1502)</a:t>
            </a:r>
            <a:endParaRPr lang="en-US" sz="2900" dirty="0" smtClean="0"/>
          </a:p>
        </p:txBody>
      </p:sp>
      <p:sp>
        <p:nvSpPr>
          <p:cNvPr id="53251" name="Content Placeholder 2"/>
          <p:cNvSpPr>
            <a:spLocks noGrp="1"/>
          </p:cNvSpPr>
          <p:nvPr>
            <p:ph idx="1"/>
          </p:nvPr>
        </p:nvSpPr>
        <p:spPr>
          <a:xfrm>
            <a:off x="858838" y="2133600"/>
            <a:ext cx="7999412" cy="3992563"/>
          </a:xfrm>
        </p:spPr>
        <p:txBody>
          <a:bodyPr/>
          <a:lstStyle/>
          <a:p>
            <a:pPr marL="457200" indent="-457200" eaLnBrk="1" hangingPunct="1">
              <a:buFont typeface="Wingdings" panose="05000000000000000000" pitchFamily="2" charset="2"/>
              <a:buChar char="ü"/>
            </a:pPr>
            <a:r>
              <a:rPr lang="en-US" b="1" dirty="0" smtClean="0"/>
              <a:t>PS15-1502</a:t>
            </a:r>
            <a:r>
              <a:rPr lang="en-US" dirty="0" smtClean="0"/>
              <a:t>—CDC funding designed to reach areas with greatest need for HIV prevention services.</a:t>
            </a:r>
          </a:p>
          <a:p>
            <a:pPr marL="0" indent="0" eaLnBrk="1" hangingPunct="1"/>
            <a:endParaRPr lang="en-US" dirty="0" smtClean="0"/>
          </a:p>
          <a:p>
            <a:pPr marL="457200" indent="-457200" eaLnBrk="1" hangingPunct="1">
              <a:buFont typeface="Wingdings" panose="05000000000000000000" pitchFamily="2" charset="2"/>
              <a:buChar char="ü"/>
            </a:pPr>
            <a:r>
              <a:rPr lang="en-US" b="1" dirty="0" smtClean="0"/>
              <a:t>Restricts eligibility </a:t>
            </a:r>
            <a:r>
              <a:rPr lang="en-US" dirty="0" smtClean="0"/>
              <a:t>for direct funding to community based organizations (CBOs) to those located in </a:t>
            </a:r>
            <a:r>
              <a:rPr lang="en-US" b="1" dirty="0" smtClean="0"/>
              <a:t>designated metropolitan statistical areas</a:t>
            </a:r>
            <a:r>
              <a:rPr lang="en-US" dirty="0" smtClean="0"/>
              <a:t>—CBOs </a:t>
            </a:r>
            <a:r>
              <a:rPr lang="en-US" b="1" u="sng" dirty="0" smtClean="0"/>
              <a:t>outside those areas </a:t>
            </a:r>
            <a:r>
              <a:rPr lang="en-US" dirty="0" smtClean="0"/>
              <a:t>are </a:t>
            </a:r>
            <a:r>
              <a:rPr lang="en-US" b="1" u="sng" dirty="0" smtClean="0"/>
              <a:t>not eligible </a:t>
            </a:r>
            <a:r>
              <a:rPr lang="en-US" dirty="0" smtClean="0"/>
              <a:t>to apply for funding.</a:t>
            </a:r>
          </a:p>
        </p:txBody>
      </p:sp>
      <p:pic>
        <p:nvPicPr>
          <p:cNvPr id="53252"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8" y="6221413"/>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7596554" y="5239300"/>
            <a:ext cx="1547446" cy="1547446"/>
          </a:xfrm>
          <a:prstGeom prst="rect">
            <a:avLst/>
          </a:prstGeom>
        </p:spPr>
      </p:pic>
    </p:spTree>
    <p:extLst>
      <p:ext uri="{BB962C8B-B14F-4D97-AF65-F5344CB8AC3E}">
        <p14:creationId xmlns:p14="http://schemas.microsoft.com/office/powerpoint/2010/main" val="2438077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p:txBody>
          <a:bodyPr wrap="square" numCol="1" anchorCtr="0" compatLnSpc="1">
            <a:prstTxWarp prst="textNoShape">
              <a:avLst/>
            </a:prstTxWarp>
            <a:normAutofit fontScale="90000"/>
          </a:bodyPr>
          <a:lstStyle/>
          <a:p>
            <a:pPr algn="ctr" eaLnBrk="1" hangingPunct="1">
              <a:defRPr/>
            </a:pPr>
            <a:r>
              <a:rPr lang="en-US" sz="3200">
                <a:ea typeface="MS PGothic" charset="0"/>
              </a:rPr>
              <a:t>SASI Analysis of % of PLWHA Living Outside an MSA eligible for CBO Funding from CDC</a:t>
            </a:r>
          </a:p>
        </p:txBody>
      </p:sp>
      <p:sp>
        <p:nvSpPr>
          <p:cNvPr id="54275" name="Content Placeholder 2"/>
          <p:cNvSpPr>
            <a:spLocks noGrp="1"/>
          </p:cNvSpPr>
          <p:nvPr>
            <p:ph idx="1"/>
          </p:nvPr>
        </p:nvSpPr>
        <p:spPr>
          <a:xfrm>
            <a:off x="858838" y="2133600"/>
            <a:ext cx="7999412" cy="3992563"/>
          </a:xfrm>
        </p:spPr>
        <p:txBody>
          <a:bodyPr/>
          <a:lstStyle/>
          <a:p>
            <a:pPr eaLnBrk="1" hangingPunct="1"/>
            <a:endParaRPr lang="en-US" smtClean="0"/>
          </a:p>
          <a:p>
            <a:pPr eaLnBrk="1" hangingPunct="1"/>
            <a:endParaRPr lang="en-US" smtClean="0"/>
          </a:p>
        </p:txBody>
      </p:sp>
      <p:pic>
        <p:nvPicPr>
          <p:cNvPr id="54276" name="Picture 2" descr="http://southernaids.files.wordpress.com/2011/11/sasi1nobrake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99176"/>
            <a:ext cx="23114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4"/>
          <a:stretch>
            <a:fillRect/>
          </a:stretch>
        </p:blipFill>
        <p:spPr>
          <a:xfrm>
            <a:off x="7596554" y="5310554"/>
            <a:ext cx="1547446" cy="154744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700" y="1618239"/>
            <a:ext cx="6343650" cy="4600575"/>
          </a:xfrm>
          <a:prstGeom prst="rect">
            <a:avLst/>
          </a:prstGeom>
        </p:spPr>
      </p:pic>
    </p:spTree>
    <p:extLst>
      <p:ext uri="{BB962C8B-B14F-4D97-AF65-F5344CB8AC3E}">
        <p14:creationId xmlns:p14="http://schemas.microsoft.com/office/powerpoint/2010/main" val="3766888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SASI Analysis of Funds Distributed to community based organizations in the US under the recent CDC funding opportunity (PS15-1502)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2180511"/>
              </p:ext>
            </p:extLst>
          </p:nvPr>
        </p:nvGraphicFramePr>
        <p:xfrm>
          <a:off x="533400" y="1809523"/>
          <a:ext cx="7391400" cy="4277241"/>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88302"/>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p:cNvPicPr>
            <a:picLocks noChangeAspect="1"/>
          </p:cNvPicPr>
          <p:nvPr/>
        </p:nvPicPr>
        <p:blipFill>
          <a:blip r:embed="rId5"/>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905676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new HIV diagnoses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3303291"/>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5125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Comparison of HIV Prevalence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741424"/>
              </p:ext>
            </p:extLst>
          </p:nvPr>
        </p:nvGraphicFramePr>
        <p:xfrm>
          <a:off x="381000" y="1809523"/>
          <a:ext cx="7391400" cy="441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18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CDC’s Recent Funding Allocation to CBOs</a:t>
            </a:r>
            <a:br>
              <a:rPr lang="en-US" sz="2800" dirty="0" smtClean="0"/>
            </a:br>
            <a:r>
              <a:rPr lang="en-US" sz="2800" dirty="0" smtClean="0"/>
              <a:t>Summary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9880749"/>
              </p:ext>
            </p:extLst>
          </p:nvPr>
        </p:nvGraphicFramePr>
        <p:xfrm>
          <a:off x="228600" y="1989059"/>
          <a:ext cx="7748833" cy="4161740"/>
        </p:xfrm>
        <a:graphic>
          <a:graphicData uri="http://schemas.openxmlformats.org/drawingml/2006/table">
            <a:tbl>
              <a:tblPr firstRow="1" firstCol="1" bandRow="1"/>
              <a:tblGrid>
                <a:gridCol w="1340483"/>
                <a:gridCol w="1787311"/>
                <a:gridCol w="1264102"/>
                <a:gridCol w="1428321"/>
                <a:gridCol w="1928616"/>
              </a:tblGrid>
              <a:tr h="113745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Region/State</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Total PS15-1502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Funding Amount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Total US PS15-1502 Funding Received</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new HIV diagnoses in US (2013)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Percentage of People Living with HIV in US (year-end 2012)</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United States</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40,615,001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South</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13,483,383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43%</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Deep South Region</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r>
                        <a:rPr lang="en-US" sz="1400" dirty="0" smtClean="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10,683,383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40%</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34%</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Florida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$1,050,000</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11%</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984">
                <a:tc>
                  <a:txBody>
                    <a:bodyPr/>
                    <a:lstStyle/>
                    <a:p>
                      <a:pPr marL="0" marR="0">
                        <a:lnSpc>
                          <a:spcPct val="115000"/>
                        </a:lnSpc>
                        <a:spcBef>
                          <a:spcPts val="0"/>
                        </a:spcBef>
                        <a:spcAft>
                          <a:spcPts val="0"/>
                        </a:spcAft>
                      </a:pPr>
                      <a:r>
                        <a:rPr lang="en-US" sz="14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New York &amp; California</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$14,794,561</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36%</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19%</a:t>
                      </a:r>
                      <a:endParaRPr lang="en-US" sz="14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27%</a:t>
                      </a:r>
                      <a:endParaRPr lang="en-US" sz="14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155749" y="261635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155749" y="2728198"/>
            <a:ext cx="29367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sng" strike="noStrike" cap="none" normalizeH="0" baseline="30000" dirty="0" smtClean="0">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a:t>
            </a:r>
            <a:r>
              <a:rPr kumimoji="0" lang="en-US" altLang="en-US" sz="1000" b="0" i="0" u="sng" strike="noStrike" cap="none" normalizeH="0" baseline="30000" dirty="0" smtClean="0" bmk="">
                <a:ln>
                  <a:noFill/>
                </a:ln>
                <a:solidFill>
                  <a:schemeClr val="tx1"/>
                </a:solidFill>
                <a:effectLst/>
                <a:latin typeface="Cambria" panose="02040503050406030204" pitchFamily="18" charset="0"/>
                <a:ea typeface="MS Mincho" panose="02020609040205080304" pitchFamily="49" charset="-128"/>
                <a:cs typeface="Times New Roman" panose="02020603050405020304" pitchFamily="18" charset="0"/>
                <a:hlinkClick r:id="rId3"/>
              </a:rPr>
              <a:t>1]</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44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72" y="230909"/>
            <a:ext cx="7696200" cy="1295400"/>
          </a:xfrm>
        </p:spPr>
        <p:txBody>
          <a:bodyPr/>
          <a:lstStyle/>
          <a:p>
            <a:pPr algn="ctr"/>
            <a:r>
              <a:rPr lang="en-US" dirty="0" smtClean="0"/>
              <a:t>PS15-1502 Funding Eligibility in Alabama</a:t>
            </a:r>
            <a:endParaRPr lang="en-US" dirty="0"/>
          </a:p>
        </p:txBody>
      </p:sp>
      <p:sp>
        <p:nvSpPr>
          <p:cNvPr id="3" name="Content Placeholder 2"/>
          <p:cNvSpPr>
            <a:spLocks noGrp="1"/>
          </p:cNvSpPr>
          <p:nvPr>
            <p:ph idx="1"/>
          </p:nvPr>
        </p:nvSpPr>
        <p:spPr>
          <a:xfrm>
            <a:off x="341745" y="1331192"/>
            <a:ext cx="8192655" cy="5085112"/>
          </a:xfrm>
        </p:spPr>
        <p:txBody>
          <a:bodyPr/>
          <a:lstStyle/>
          <a:p>
            <a:pPr marL="457200" indent="-457200">
              <a:buFont typeface="Wingdings" panose="05000000000000000000" pitchFamily="2" charset="2"/>
              <a:buChar char="v"/>
            </a:pPr>
            <a:endParaRPr lang="en-US" dirty="0" smtClean="0"/>
          </a:p>
          <a:p>
            <a:pPr marL="457200" lvl="0" indent="-457200">
              <a:buFont typeface="Wingdings" pitchFamily="2" charset="2"/>
              <a:buChar char="v"/>
            </a:pPr>
            <a:r>
              <a:rPr lang="en-US" dirty="0"/>
              <a:t>Under PS15-1502, only CBOs in the </a:t>
            </a:r>
            <a:r>
              <a:rPr lang="en-US" dirty="0" smtClean="0"/>
              <a:t>Birmingham-Hoover metropolitan area </a:t>
            </a:r>
            <a:r>
              <a:rPr lang="en-US" dirty="0" smtClean="0"/>
              <a:t>were</a:t>
            </a:r>
            <a:r>
              <a:rPr lang="en-US" dirty="0" smtClean="0"/>
              <a:t> </a:t>
            </a:r>
            <a:r>
              <a:rPr lang="en-US" dirty="0"/>
              <a:t>eligible to apply for HIV prevention funding from the Centers for Disease Control and Prevention (CDC).  </a:t>
            </a:r>
          </a:p>
          <a:p>
            <a:pPr marL="0" lvl="0" indent="0"/>
            <a:endParaRPr lang="en-US" dirty="0"/>
          </a:p>
          <a:p>
            <a:pPr marL="457200" lvl="0" indent="-457200">
              <a:buFont typeface="Wingdings" pitchFamily="2" charset="2"/>
              <a:buChar char="v"/>
            </a:pPr>
            <a:r>
              <a:rPr lang="en-US" dirty="0"/>
              <a:t>CBOs in other </a:t>
            </a:r>
            <a:r>
              <a:rPr lang="en-US" dirty="0" smtClean="0"/>
              <a:t>Alabama </a:t>
            </a:r>
            <a:r>
              <a:rPr lang="en-US" dirty="0"/>
              <a:t>cities </a:t>
            </a:r>
            <a:r>
              <a:rPr lang="en-US" dirty="0" smtClean="0"/>
              <a:t>were not </a:t>
            </a:r>
            <a:r>
              <a:rPr lang="en-US" dirty="0"/>
              <a:t>eligible for funding. </a:t>
            </a:r>
            <a:endParaRPr lang="en-US" dirty="0" smtClean="0"/>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7897"/>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241867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472"/>
            <a:ext cx="7696200" cy="1295400"/>
          </a:xfrm>
        </p:spPr>
        <p:txBody>
          <a:bodyPr/>
          <a:lstStyle/>
          <a:p>
            <a:pPr algn="ctr"/>
            <a:r>
              <a:rPr lang="en-US" dirty="0" smtClean="0"/>
              <a:t>Consequences for Alabama</a:t>
            </a:r>
            <a:endParaRPr lang="en-US" dirty="0"/>
          </a:p>
        </p:txBody>
      </p:sp>
      <p:sp>
        <p:nvSpPr>
          <p:cNvPr id="3" name="Content Placeholder 2"/>
          <p:cNvSpPr>
            <a:spLocks noGrp="1"/>
          </p:cNvSpPr>
          <p:nvPr>
            <p:ph idx="1"/>
          </p:nvPr>
        </p:nvSpPr>
        <p:spPr>
          <a:xfrm>
            <a:off x="341745" y="1454482"/>
            <a:ext cx="8192655" cy="5085112"/>
          </a:xfrm>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68.59% </a:t>
            </a:r>
            <a:r>
              <a:rPr lang="en-US" dirty="0"/>
              <a:t>of people living with HIV in </a:t>
            </a:r>
            <a:r>
              <a:rPr lang="en-US" dirty="0" smtClean="0"/>
              <a:t>AL </a:t>
            </a:r>
            <a:r>
              <a:rPr lang="en-US" dirty="0"/>
              <a:t>live </a:t>
            </a:r>
            <a:r>
              <a:rPr lang="en-US" dirty="0" smtClean="0"/>
              <a:t>in areas not eligible for this funding.</a:t>
            </a:r>
            <a:endParaRPr lang="en-US" dirty="0"/>
          </a:p>
          <a:p>
            <a:pPr marL="0" lvl="0" indent="0"/>
            <a:endParaRPr lang="en-US" dirty="0"/>
          </a:p>
          <a:p>
            <a:pPr marL="457200" lvl="0" indent="-457200">
              <a:buFont typeface="Wingdings" pitchFamily="2" charset="2"/>
              <a:buChar char="v"/>
            </a:pPr>
            <a:r>
              <a:rPr lang="en-US" dirty="0"/>
              <a:t>Only </a:t>
            </a:r>
            <a:r>
              <a:rPr lang="en-US" dirty="0" smtClean="0"/>
              <a:t>one Alabama-based CBO received </a:t>
            </a:r>
            <a:r>
              <a:rPr lang="en-US" dirty="0"/>
              <a:t>funding pursuant to PS15-1502.</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83" y="6087243"/>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3457775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 from SASI Analysis</a:t>
            </a:r>
            <a:endParaRPr lang="en-US"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v"/>
            </a:pPr>
            <a:endParaRPr lang="en-US" dirty="0" smtClean="0"/>
          </a:p>
          <a:p>
            <a:pPr marL="457200" indent="-457200">
              <a:buFont typeface="Wingdings" panose="05000000000000000000" pitchFamily="2" charset="2"/>
              <a:buChar char="v"/>
            </a:pPr>
            <a:r>
              <a:rPr lang="en-US" dirty="0" smtClean="0"/>
              <a:t>Recent CDC funding to CBOs is inconsistent with the geographic distribution of the epidemic both within states and between regions.</a:t>
            </a:r>
          </a:p>
          <a:p>
            <a:pPr marL="0" indent="0"/>
            <a:endParaRPr lang="en-US" dirty="0" smtClean="0"/>
          </a:p>
          <a:p>
            <a:pPr marL="457200" indent="-457200">
              <a:buFont typeface="Wingdings" panose="05000000000000000000" pitchFamily="2" charset="2"/>
              <a:buChar char="v"/>
            </a:pPr>
            <a:r>
              <a:rPr lang="en-US" dirty="0" smtClean="0"/>
              <a:t>Additional resources are needed for the South and within the South, for the large urban centers and the rural and smaller urban areas with heavy HIV burden.</a:t>
            </a:r>
          </a:p>
          <a:p>
            <a:pPr marL="0" indent="0"/>
            <a:endParaRPr lang="en-US" dirty="0"/>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1007636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SASI/SAC Toolkit</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smtClean="0"/>
              <a:t>Take Action</a:t>
            </a:r>
          </a:p>
          <a:p>
            <a:pPr marL="806450" lvl="1" indent="-457200">
              <a:buFont typeface="Arial" panose="020B0604020202020204" pitchFamily="34" charset="0"/>
              <a:buChar char="•"/>
            </a:pPr>
            <a:r>
              <a:rPr lang="en-US" dirty="0" smtClean="0"/>
              <a:t>Write to CDC Prevention Director, Dr. Eugene McCray</a:t>
            </a:r>
          </a:p>
          <a:p>
            <a:pPr marL="806450" lvl="1" indent="-457200">
              <a:buFont typeface="Arial" panose="020B0604020202020204" pitchFamily="34" charset="0"/>
              <a:buChar char="•"/>
            </a:pPr>
            <a:r>
              <a:rPr lang="en-US" dirty="0" smtClean="0"/>
              <a:t>Letters to be delivered in bulk in April.</a:t>
            </a:r>
          </a:p>
          <a:p>
            <a:pPr marL="457200" indent="-457200">
              <a:buFont typeface="Arial" panose="020B0604020202020204" pitchFamily="34" charset="0"/>
              <a:buChar char="•"/>
            </a:pPr>
            <a:r>
              <a:rPr lang="en-US" dirty="0" smtClean="0"/>
              <a:t>2-page Fact Sheet: Impact of Recent CDC Funding on Southern CBOs</a:t>
            </a:r>
          </a:p>
          <a:p>
            <a:pPr marL="457200" indent="-457200">
              <a:buFont typeface="Arial" panose="020B0604020202020204" pitchFamily="34" charset="0"/>
              <a:buChar char="•"/>
            </a:pPr>
            <a:r>
              <a:rPr lang="en-US" dirty="0" smtClean="0"/>
              <a:t>Alabama Fact Sheet</a:t>
            </a:r>
          </a:p>
          <a:p>
            <a:pPr marL="457200" indent="-457200">
              <a:buFont typeface="Arial" panose="020B0604020202020204" pitchFamily="34" charset="0"/>
              <a:buChar char="•"/>
            </a:pPr>
            <a:r>
              <a:rPr lang="en-US" dirty="0" smtClean="0"/>
              <a:t>Stationery and envelopes</a:t>
            </a:r>
          </a:p>
          <a:p>
            <a:pPr marL="457200" indent="-457200">
              <a:buFont typeface="Arial" panose="020B0604020202020204" pitchFamily="34" charset="0"/>
              <a:buChar char="•"/>
            </a:pPr>
            <a:endParaRPr lang="en-US" dirty="0"/>
          </a:p>
        </p:txBody>
      </p:sp>
      <p:pic>
        <p:nvPicPr>
          <p:cNvPr id="4" name="Picture 3"/>
          <p:cNvPicPr>
            <a:picLocks noChangeAspect="1"/>
          </p:cNvPicPr>
          <p:nvPr/>
        </p:nvPicPr>
        <p:blipFill>
          <a:blip r:embed="rId3"/>
          <a:stretch>
            <a:fillRect/>
          </a:stretch>
        </p:blipFill>
        <p:spPr>
          <a:xfrm>
            <a:off x="7596554" y="5310554"/>
            <a:ext cx="1547446" cy="1547446"/>
          </a:xfrm>
          <a:prstGeom prst="rect">
            <a:avLst/>
          </a:prstGeom>
        </p:spPr>
      </p:pic>
      <p:pic>
        <p:nvPicPr>
          <p:cNvPr id="5" name="Picture 2" descr="http://southernaids.files.wordpress.com/2011/11/sasi1nobrake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13" y="6049019"/>
            <a:ext cx="2425755" cy="6683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895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your own letters.</a:t>
            </a:r>
            <a:endParaRPr lang="en-US" dirty="0"/>
          </a:p>
        </p:txBody>
      </p:sp>
      <p:sp>
        <p:nvSpPr>
          <p:cNvPr id="3" name="Content Placeholder 2"/>
          <p:cNvSpPr>
            <a:spLocks noGrp="1"/>
          </p:cNvSpPr>
          <p:nvPr>
            <p:ph idx="1"/>
          </p:nvPr>
        </p:nvSpPr>
        <p:spPr/>
        <p:txBody>
          <a:bodyPr/>
          <a:lstStyle/>
          <a:p>
            <a:pPr algn="ctr"/>
            <a:r>
              <a:rPr lang="en-US" b="1" u="sng" dirty="0" smtClean="0"/>
              <a:t>Toolkit on our website</a:t>
            </a:r>
            <a:r>
              <a:rPr lang="en-US" dirty="0"/>
              <a:t>: http://southernaidsstrategy.org/take-action/</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Campaign introductory letter</a:t>
            </a:r>
          </a:p>
          <a:p>
            <a:pPr marL="457200" indent="-457200">
              <a:buFont typeface="Arial" panose="020B0604020202020204" pitchFamily="34" charset="0"/>
              <a:buChar char="•"/>
            </a:pPr>
            <a:r>
              <a:rPr lang="en-US" dirty="0" smtClean="0"/>
              <a:t>2-pager on Impact of CDC Funding</a:t>
            </a:r>
          </a:p>
          <a:p>
            <a:pPr marL="457200" indent="-457200">
              <a:buFont typeface="Arial" panose="020B0604020202020204" pitchFamily="34" charset="0"/>
              <a:buChar char="•"/>
            </a:pPr>
            <a:r>
              <a:rPr lang="en-US" dirty="0" smtClean="0"/>
              <a:t>State-based fact sheet</a:t>
            </a:r>
          </a:p>
          <a:p>
            <a:pPr marL="457200" indent="-457200">
              <a:buFont typeface="Arial" panose="020B0604020202020204" pitchFamily="34" charset="0"/>
              <a:buChar char="•"/>
            </a:pPr>
            <a:r>
              <a:rPr lang="en-US" dirty="0" smtClean="0"/>
              <a:t>Power point slides</a:t>
            </a:r>
          </a:p>
          <a:p>
            <a:pPr marL="457200" indent="-457200">
              <a:buFont typeface="Arial" panose="020B0604020202020204" pitchFamily="34" charset="0"/>
              <a:buChar char="•"/>
            </a:pPr>
            <a:r>
              <a:rPr lang="en-US" dirty="0" smtClean="0"/>
              <a:t>Longer Report for more details</a:t>
            </a:r>
          </a:p>
        </p:txBody>
      </p:sp>
      <p:pic>
        <p:nvPicPr>
          <p:cNvPr id="4" name="Picture 2" descr="http://southernaids.files.wordpress.com/2011/11/sasi1nobrak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14" y="6080509"/>
            <a:ext cx="2311456" cy="6368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7596554" y="5310554"/>
            <a:ext cx="1547446" cy="1547446"/>
          </a:xfrm>
          <a:prstGeom prst="rect">
            <a:avLst/>
          </a:prstGeom>
        </p:spPr>
      </p:pic>
    </p:spTree>
    <p:extLst>
      <p:ext uri="{BB962C8B-B14F-4D97-AF65-F5344CB8AC3E}">
        <p14:creationId xmlns:p14="http://schemas.microsoft.com/office/powerpoint/2010/main" val="4202898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411162"/>
            <a:ext cx="7077075" cy="1189038"/>
          </a:xfrm>
          <a:solidFill>
            <a:srgbClr val="FF0000"/>
          </a:solidFill>
          <a:ln w="76200" cmpd="sng">
            <a:solidFill>
              <a:schemeClr val="tx1"/>
            </a:solidFill>
          </a:ln>
        </p:spPr>
        <p:txBody>
          <a:bodyPr/>
          <a:lstStyle/>
          <a:p>
            <a:r>
              <a:rPr lang="en-US" sz="2400" dirty="0" smtClean="0">
                <a:solidFill>
                  <a:schemeClr val="bg1"/>
                </a:solidFill>
              </a:rPr>
              <a:t>Follow the Work of the </a:t>
            </a:r>
            <a:br>
              <a:rPr lang="en-US" sz="2400" dirty="0" smtClean="0">
                <a:solidFill>
                  <a:schemeClr val="bg1"/>
                </a:solidFill>
              </a:rPr>
            </a:br>
            <a:r>
              <a:rPr lang="en-US" sz="2400" dirty="0" smtClean="0">
                <a:solidFill>
                  <a:schemeClr val="bg1"/>
                </a:solidFill>
              </a:rPr>
              <a:t>Southern HIV/AIDS Strategy Initiative (SASI) </a:t>
            </a:r>
            <a:br>
              <a:rPr lang="en-US" sz="2400" dirty="0" smtClean="0">
                <a:solidFill>
                  <a:schemeClr val="bg1"/>
                </a:solidFill>
              </a:rPr>
            </a:br>
            <a:r>
              <a:rPr lang="en-US" sz="2400" dirty="0" smtClean="0">
                <a:solidFill>
                  <a:schemeClr val="bg1"/>
                </a:solidFill>
              </a:rPr>
              <a:t>and the Southern AIDS Coalition (SAC)</a:t>
            </a:r>
            <a:endParaRPr lang="en-US" sz="2400" dirty="0">
              <a:solidFill>
                <a:schemeClr val="bg1"/>
              </a:solidFill>
            </a:endParaRPr>
          </a:p>
        </p:txBody>
      </p:sp>
      <p:sp>
        <p:nvSpPr>
          <p:cNvPr id="3" name="Content Placeholder 2"/>
          <p:cNvSpPr>
            <a:spLocks noGrp="1"/>
          </p:cNvSpPr>
          <p:nvPr>
            <p:ph idx="1"/>
          </p:nvPr>
        </p:nvSpPr>
        <p:spPr>
          <a:xfrm>
            <a:off x="609600" y="1905000"/>
            <a:ext cx="8229600" cy="3886200"/>
          </a:xfrm>
        </p:spPr>
        <p:txBody>
          <a:bodyPr/>
          <a:lstStyle/>
          <a:p>
            <a:pPr marL="0" indent="0">
              <a:buNone/>
            </a:pPr>
            <a:endParaRPr lang="en-US" dirty="0" smtClean="0"/>
          </a:p>
          <a:p>
            <a:pPr lvl="1"/>
            <a:endParaRPr lang="en-US" dirty="0">
              <a:solidFill>
                <a:schemeClr val="tx1"/>
              </a:solidFill>
            </a:endParaRPr>
          </a:p>
          <a:p>
            <a:pPr lvl="1"/>
            <a:r>
              <a:rPr lang="en-US" dirty="0" smtClean="0"/>
              <a:t>Visit SASI’s website</a:t>
            </a:r>
          </a:p>
          <a:p>
            <a:pPr lvl="2"/>
            <a:r>
              <a:rPr lang="en-US" dirty="0">
                <a:solidFill>
                  <a:srgbClr val="FF0000"/>
                </a:solidFill>
                <a:hlinkClick r:id="rId3"/>
              </a:rPr>
              <a:t>www.southernaidsstrategy.org</a:t>
            </a:r>
            <a:endParaRPr lang="en-US" dirty="0">
              <a:solidFill>
                <a:srgbClr val="FF0000"/>
              </a:solidFill>
            </a:endParaRPr>
          </a:p>
          <a:p>
            <a:pPr lvl="1"/>
            <a:endParaRPr lang="en-US" dirty="0" smtClean="0"/>
          </a:p>
          <a:p>
            <a:pPr lvl="1"/>
            <a:r>
              <a:rPr lang="en-US" dirty="0" smtClean="0"/>
              <a:t>Visit SAC’s website</a:t>
            </a:r>
          </a:p>
          <a:p>
            <a:pPr lvl="2"/>
            <a:r>
              <a:rPr lang="en-US" dirty="0">
                <a:hlinkClick r:id="rId4"/>
              </a:rPr>
              <a:t>http://southernaidscoalition.org</a:t>
            </a:r>
            <a:r>
              <a:rPr lang="en-US" dirty="0" smtClean="0">
                <a:hlinkClick r:id="rId4"/>
              </a:rPr>
              <a:t>/</a:t>
            </a:r>
            <a:r>
              <a:rPr lang="en-US" dirty="0" smtClean="0"/>
              <a:t> </a:t>
            </a:r>
          </a:p>
          <a:p>
            <a:pPr lvl="1"/>
            <a:endParaRPr lang="en-US" dirty="0" smtClean="0"/>
          </a:p>
          <a:p>
            <a:pPr lvl="2"/>
            <a:endParaRPr lang="en-US" dirty="0">
              <a:solidFill>
                <a:srgbClr val="FF0000"/>
              </a:solidFill>
            </a:endParaRPr>
          </a:p>
          <a:p>
            <a:pPr lvl="2"/>
            <a:endParaRPr lang="en-US" dirty="0">
              <a:solidFill>
                <a:srgbClr val="FF0000"/>
              </a:solidFill>
            </a:endParaRPr>
          </a:p>
          <a:p>
            <a:pPr marL="349250" lvl="1" indent="0">
              <a:buNone/>
            </a:pPr>
            <a:endParaRPr lang="en-US" dirty="0" smtClean="0"/>
          </a:p>
          <a:p>
            <a:pPr lvl="1"/>
            <a:endParaRPr lang="en-US" dirty="0" smtClean="0"/>
          </a:p>
          <a:p>
            <a:pPr marL="914400" lvl="2" indent="0">
              <a:buNone/>
            </a:pPr>
            <a:endParaRPr lang="en-US" dirty="0" smtClean="0"/>
          </a:p>
          <a:p>
            <a:pPr lvl="1"/>
            <a:endParaRPr lang="en-US" dirty="0" smtClean="0"/>
          </a:p>
          <a:p>
            <a:pPr marL="457200" lvl="1" indent="0">
              <a:buNone/>
            </a:pPr>
            <a:endParaRPr lang="en-US" dirty="0" smtClean="0"/>
          </a:p>
          <a:p>
            <a:pPr lvl="2"/>
            <a:endParaRPr lang="en-US" dirty="0" smtClean="0"/>
          </a:p>
          <a:p>
            <a:pPr lvl="1"/>
            <a:endParaRPr lang="en-US" dirty="0"/>
          </a:p>
        </p:txBody>
      </p:sp>
      <p:sp>
        <p:nvSpPr>
          <p:cNvPr id="7" name="Rectangle 6"/>
          <p:cNvSpPr/>
          <p:nvPr/>
        </p:nvSpPr>
        <p:spPr>
          <a:xfrm>
            <a:off x="0" y="67056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0" y="6248400"/>
            <a:ext cx="9144000" cy="457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6096000"/>
            <a:ext cx="9144000" cy="1524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019800"/>
            <a:ext cx="9144000" cy="762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5943600"/>
            <a:ext cx="9144000" cy="762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3810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ales training presentatio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Sales Training_final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692150" marR="0" indent="-347663" algn="l" defTabSz="914400" rtl="0" eaLnBrk="1" fontAlgn="base" latinLnBrk="0" hangingPunct="1">
          <a:lnSpc>
            <a:spcPct val="100000"/>
          </a:lnSpc>
          <a:spcBef>
            <a:spcPct val="20000"/>
          </a:spcBef>
          <a:spcAft>
            <a:spcPct val="0"/>
          </a:spcAft>
          <a:buClr>
            <a:schemeClr val="accent2"/>
          </a:buClr>
          <a:buSzPct val="70000"/>
          <a:buFont typeface="Wingdings" pitchFamily="2" charset="2"/>
          <a:buChar char="l"/>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Sales Training_final2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ales Training_final2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ales Training_final2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ales Training_final2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ales Training_final2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ales Training_final2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ales Training_final2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ales Training_final2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ales Training_final2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ales Training_final2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76455</TotalTime>
  <Words>1143</Words>
  <Application>Microsoft Office PowerPoint</Application>
  <PresentationFormat>On-screen Show (4:3)</PresentationFormat>
  <Paragraphs>170</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MS Mincho</vt:lpstr>
      <vt:lpstr>MS PGothic</vt:lpstr>
      <vt:lpstr>Arial</vt:lpstr>
      <vt:lpstr>Calibri</vt:lpstr>
      <vt:lpstr>Cambria</vt:lpstr>
      <vt:lpstr>News Gothic MT</vt:lpstr>
      <vt:lpstr>Times New Roman</vt:lpstr>
      <vt:lpstr>Wingdings</vt:lpstr>
      <vt:lpstr>Wingdings 2</vt:lpstr>
      <vt:lpstr>Breeze</vt:lpstr>
      <vt:lpstr>Sales training presentation</vt:lpstr>
      <vt:lpstr>  HIV in Alabama The Numbers Don’t Lie:  It’s Time to End Disparities</vt:lpstr>
      <vt:lpstr>HIV and AIDS Statistics in Alabama</vt:lpstr>
      <vt:lpstr>SASI Analysis of CDC’s recent FOA for direct CBO funding (PS15-1502)</vt:lpstr>
      <vt:lpstr>SASI Analysis of % of PLWHA Living Outside an MSA eligible for CBO Funding from CDC</vt:lpstr>
      <vt:lpstr>SASI Analysis of Funds Distributed to community based organizations in the US under the recent CDC funding opportunity (PS15-1502)</vt:lpstr>
      <vt:lpstr>Comparison of new HIV diagnoses</vt:lpstr>
      <vt:lpstr>Comparison of HIV Prevalence</vt:lpstr>
      <vt:lpstr>CDC’s Recent Funding Allocation to CBOs Summary</vt:lpstr>
      <vt:lpstr>PS15-1502 Funding Eligibility in Alabama</vt:lpstr>
      <vt:lpstr>Consequences for Alabama</vt:lpstr>
      <vt:lpstr>Conclusions from SASI Analysis</vt:lpstr>
      <vt:lpstr> SASI/SAC Toolkit</vt:lpstr>
      <vt:lpstr>Collect your own letters.</vt:lpstr>
      <vt:lpstr>Follow the Work of the  Southern HIV/AIDS Strategy Initiative (SASI)  and the Southern AIDS Coalition (SAC)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Reif</dc:creator>
  <cp:lastModifiedBy>Carolyn McAllaster</cp:lastModifiedBy>
  <cp:revision>586</cp:revision>
  <cp:lastPrinted>2016-02-22T18:03:48Z</cp:lastPrinted>
  <dcterms:created xsi:type="dcterms:W3CDTF">2014-04-30T02:51:20Z</dcterms:created>
  <dcterms:modified xsi:type="dcterms:W3CDTF">2016-02-28T21:05:59Z</dcterms:modified>
</cp:coreProperties>
</file>