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3" r:id="rId10"/>
    <p:sldId id="278" r:id="rId11"/>
    <p:sldId id="267" r:id="rId12"/>
    <p:sldId id="268" r:id="rId13"/>
    <p:sldId id="269" r:id="rId14"/>
    <p:sldId id="270" r:id="rId15"/>
    <p:sldId id="277" r:id="rId16"/>
    <p:sldId id="271" r:id="rId17"/>
    <p:sldId id="273" r:id="rId18"/>
    <p:sldId id="275" r:id="rId19"/>
    <p:sldId id="274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B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48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188247302420498E-2"/>
          <c:y val="9.9642250437721402E-2"/>
          <c:w val="0.88162656751239399"/>
          <c:h val="0.7810848643919510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Sheet1!$A$1:$A$5</c:f>
              <c:strCache>
                <c:ptCount val="5"/>
                <c:pt idx="0">
                  <c:v>Targeted States</c:v>
                </c:pt>
                <c:pt idx="1">
                  <c:v>South</c:v>
                </c:pt>
                <c:pt idx="2">
                  <c:v>Northeast</c:v>
                </c:pt>
                <c:pt idx="3">
                  <c:v>West</c:v>
                </c:pt>
                <c:pt idx="4">
                  <c:v>Midwest</c:v>
                </c:pt>
              </c:strCache>
            </c:strRef>
          </c:cat>
          <c:val>
            <c:numRef>
              <c:f>Sheet1!$B$1:$B$5</c:f>
              <c:numCache>
                <c:formatCode>0.0</c:formatCode>
                <c:ptCount val="5"/>
                <c:pt idx="0">
                  <c:v>25.9</c:v>
                </c:pt>
                <c:pt idx="1">
                  <c:v>22.3</c:v>
                </c:pt>
                <c:pt idx="2">
                  <c:v>19.600000000000001</c:v>
                </c:pt>
                <c:pt idx="3">
                  <c:v>10.9</c:v>
                </c:pt>
                <c:pt idx="4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961792"/>
        <c:axId val="36917632"/>
      </c:barChart>
      <c:catAx>
        <c:axId val="6961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 i="0" u="none">
                <a:latin typeface="Arial Narrow"/>
              </a:defRPr>
            </a:pPr>
            <a:endParaRPr lang="en-US"/>
          </a:p>
        </c:txPr>
        <c:crossAx val="36917632"/>
        <c:crosses val="autoZero"/>
        <c:auto val="1"/>
        <c:lblAlgn val="ctr"/>
        <c:lblOffset val="100"/>
        <c:noMultiLvlLbl val="0"/>
      </c:catAx>
      <c:valAx>
        <c:axId val="36917632"/>
        <c:scaling>
          <c:orientation val="minMax"/>
          <c:max val="27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6961792"/>
        <c:crosses val="autoZero"/>
        <c:crossBetween val="between"/>
        <c:majorUnit val="3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043451587973994E-2"/>
          <c:y val="3.4436254052486799E-2"/>
          <c:w val="0.89491954152655095"/>
          <c:h val="0.84750202807381303"/>
        </c:manualLayout>
      </c:layout>
      <c:bar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</c:dPt>
          <c:dLbls>
            <c:txPr>
              <a:bodyPr/>
              <a:lstStyle/>
              <a:p>
                <a:pPr>
                  <a:defRPr sz="1600" b="1" i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Sheet1!$A$1:$A$2</c:f>
              <c:strCache>
                <c:ptCount val="2"/>
                <c:pt idx="0">
                  <c:v>Percentage of Newly Reported HIV Infections in the South</c:v>
                </c:pt>
                <c:pt idx="1">
                  <c:v>Percentage of the General Population Living in the South</c:v>
                </c:pt>
              </c:strCache>
            </c:strRef>
          </c:cat>
          <c:val>
            <c:numRef>
              <c:f>Sheet1!$B$1:$B$2</c:f>
              <c:numCache>
                <c:formatCode>0%</c:formatCode>
                <c:ptCount val="2"/>
                <c:pt idx="0">
                  <c:v>0.5</c:v>
                </c:pt>
                <c:pt idx="1">
                  <c:v>0.37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42560"/>
        <c:axId val="36244096"/>
      </c:barChart>
      <c:catAx>
        <c:axId val="36242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 i="0"/>
            </a:pPr>
            <a:endParaRPr lang="en-US"/>
          </a:p>
        </c:txPr>
        <c:crossAx val="36244096"/>
        <c:crosses val="autoZero"/>
        <c:auto val="1"/>
        <c:lblAlgn val="ctr"/>
        <c:lblOffset val="100"/>
        <c:noMultiLvlLbl val="0"/>
      </c:catAx>
      <c:valAx>
        <c:axId val="3624409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36242560"/>
        <c:crosses val="autoZero"/>
        <c:crossBetween val="between"/>
      </c:valAx>
      <c:spPr>
        <a:solidFill>
          <a:schemeClr val="bg1"/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0.38836</cdr:x>
      <cdr:y>0.02022</cdr:y>
    </cdr:from>
    <cdr:to>
      <cdr:x>0.6217</cdr:x>
      <cdr:y>0.08227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63402" y="74507"/>
          <a:ext cx="16002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0.36314</cdr:x>
      <cdr:y>0.01617</cdr:y>
    </cdr:from>
    <cdr:to>
      <cdr:x>0.70503</cdr:x>
      <cdr:y>0.07678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48000" y="76200"/>
          <a:ext cx="2869620" cy="2856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600" b="1" dirty="0">
              <a:latin typeface="Arial Narrow"/>
            </a:rPr>
            <a:t>Rate</a:t>
          </a:r>
          <a:r>
            <a:rPr lang="en-US" sz="1300" b="1" baseline="0" dirty="0">
              <a:latin typeface="Arial Narrow"/>
            </a:rPr>
            <a:t> </a:t>
          </a:r>
          <a:r>
            <a:rPr lang="en-US" sz="1600" b="1" baseline="0" dirty="0">
              <a:latin typeface="Arial Narrow"/>
            </a:rPr>
            <a:t>of new HIV cases, 2009</a:t>
          </a:r>
          <a:endParaRPr lang="en-US" sz="1600" b="1" dirty="0">
            <a:latin typeface="Arial Narrow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EB5F364-C663-4E9B-9DF9-14DED1A32C07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0B50847-FC14-4976-91BD-0D6830E468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0116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F8BA897-76FB-469B-92E0-BBB25191A4D4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97B581-5B96-40FE-B3FB-531451064A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62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B581-5B96-40FE-B3FB-531451064A3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647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South has the highest rate of new HIV cases (22.3), followed by the Northeast (19.6), the West (10.9), and the Midwest (10.0). </a:t>
            </a:r>
            <a:endParaRPr lang="en-US" dirty="0"/>
          </a:p>
          <a:p>
            <a:r>
              <a:rPr lang="en-US" b="1" dirty="0"/>
              <a:t>When the targeted states are added as a regional category, this region had the highest new HIV infection rate in 2009 (25.9).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B581-5B96-40FE-B3FB-531451064A3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80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B581-5B96-40FE-B3FB-531451064A3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60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F9D4-1618-40FA-B7D1-713BBA45B70C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80923-4247-4B44-AFF3-F8466174E4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88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F9D4-1618-40FA-B7D1-713BBA45B70C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80923-4247-4B44-AFF3-F8466174E4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10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F9D4-1618-40FA-B7D1-713BBA45B70C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80923-4247-4B44-AFF3-F8466174E4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271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F9D4-1618-40FA-B7D1-713BBA45B70C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80923-4247-4B44-AFF3-F8466174E4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669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F9D4-1618-40FA-B7D1-713BBA45B70C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80923-4247-4B44-AFF3-F8466174E4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60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F9D4-1618-40FA-B7D1-713BBA45B70C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80923-4247-4B44-AFF3-F8466174E4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173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F9D4-1618-40FA-B7D1-713BBA45B70C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80923-4247-4B44-AFF3-F8466174E4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935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F9D4-1618-40FA-B7D1-713BBA45B70C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80923-4247-4B44-AFF3-F8466174E4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566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F9D4-1618-40FA-B7D1-713BBA45B70C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80923-4247-4B44-AFF3-F8466174E4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11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F9D4-1618-40FA-B7D1-713BBA45B70C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80923-4247-4B44-AFF3-F8466174E4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30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F9D4-1618-40FA-B7D1-713BBA45B70C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80923-4247-4B44-AFF3-F8466174E4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522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EF9D4-1618-40FA-B7D1-713BBA45B70C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80923-4247-4B44-AFF3-F8466174E4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97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callaster@law.duke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Document2!OLE_LINK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FF0000"/>
                </a:solidFill>
              </a:rPr>
              <a:t>		</a:t>
            </a:r>
            <a:r>
              <a:rPr lang="en-US" sz="2200" b="1" u="sng" dirty="0" smtClean="0"/>
              <a:t>Southern HIV/AIDS Strategy Initiative </a:t>
            </a:r>
            <a:r>
              <a:rPr lang="en-US" sz="2200" b="1" u="sng" dirty="0" smtClean="0">
                <a:solidFill>
                  <a:srgbClr val="FF0000"/>
                </a:solidFill>
              </a:rPr>
              <a:t>(“SASI”)</a:t>
            </a:r>
            <a:r>
              <a:rPr lang="en-US" sz="2200" b="1" dirty="0" smtClean="0">
                <a:solidFill>
                  <a:srgbClr val="FF0000"/>
                </a:solidFill>
              </a:rPr>
              <a:t>:</a:t>
            </a:r>
            <a:r>
              <a:rPr lang="en-US" sz="2200" b="1" dirty="0" smtClean="0"/>
              <a:t>		              Focusing White House Attention on 			 	the HIV Epidemic in the South</a:t>
            </a:r>
            <a:r>
              <a:rPr lang="en-US" sz="2200" b="1" dirty="0" smtClean="0">
                <a:solidFill>
                  <a:srgbClr val="FF0000"/>
                </a:solidFill>
              </a:rPr>
              <a:t>	</a:t>
            </a:r>
            <a:r>
              <a:rPr lang="en-US" sz="2800" b="1" dirty="0" smtClean="0">
                <a:solidFill>
                  <a:srgbClr val="FF0000"/>
                </a:solidFill>
              </a:rPr>
              <a:t>		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962400"/>
            <a:ext cx="6400800" cy="1752600"/>
          </a:xfrm>
        </p:spPr>
        <p:txBody>
          <a:bodyPr>
            <a:normAutofit/>
          </a:bodyPr>
          <a:lstStyle/>
          <a:p>
            <a:pPr algn="l"/>
            <a:r>
              <a:rPr lang="en-US" sz="1800" dirty="0" smtClean="0">
                <a:solidFill>
                  <a:schemeClr val="tx1"/>
                </a:solidFill>
              </a:rPr>
              <a:t>Carolyn McAllaster</a:t>
            </a:r>
          </a:p>
          <a:p>
            <a:pPr algn="l"/>
            <a:r>
              <a:rPr lang="en-US" sz="1800" dirty="0" smtClean="0">
                <a:solidFill>
                  <a:schemeClr val="tx1"/>
                </a:solidFill>
              </a:rPr>
              <a:t>Clinical Professor of Law</a:t>
            </a:r>
          </a:p>
          <a:p>
            <a:pPr algn="l"/>
            <a:r>
              <a:rPr lang="en-US" sz="1800" dirty="0" smtClean="0">
                <a:solidFill>
                  <a:schemeClr val="tx1"/>
                </a:solidFill>
              </a:rPr>
              <a:t>Project Director, Southern HIV/AIDS Strategy Initiative</a:t>
            </a:r>
          </a:p>
          <a:p>
            <a:pPr algn="l"/>
            <a:r>
              <a:rPr lang="en-US" sz="1800" dirty="0" smtClean="0">
                <a:solidFill>
                  <a:schemeClr val="tx1"/>
                </a:solidFill>
              </a:rPr>
              <a:t>Director, Duke AIDS Law and Policy Clinic I Duke School of Law</a:t>
            </a:r>
          </a:p>
          <a:p>
            <a:pPr algn="l"/>
            <a:r>
              <a:rPr lang="en-US" sz="1800" dirty="0" smtClean="0">
                <a:solidFill>
                  <a:schemeClr val="tx1"/>
                </a:solidFill>
                <a:hlinkClick r:id="rId2"/>
              </a:rPr>
              <a:t>mcallaster@law.duke.edu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</a:p>
          <a:p>
            <a:pPr algn="l"/>
            <a:endParaRPr lang="en-US" sz="1800" dirty="0" smtClean="0">
              <a:solidFill>
                <a:schemeClr val="tx1"/>
              </a:solidFill>
            </a:endParaRPr>
          </a:p>
          <a:p>
            <a:pPr algn="l"/>
            <a:endParaRPr lang="en-US" sz="2000" dirty="0" smtClean="0">
              <a:solidFill>
                <a:schemeClr val="tx1"/>
              </a:solidFill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3077" name="Picture 5" descr="H:\AidsClinic\Ford Foundation Grant\Web Content\sasiacrosmal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13214"/>
            <a:ext cx="12192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ame 5"/>
          <p:cNvSpPr/>
          <p:nvPr/>
        </p:nvSpPr>
        <p:spPr>
          <a:xfrm>
            <a:off x="0" y="0"/>
            <a:ext cx="9144000" cy="6858000"/>
          </a:xfrm>
          <a:prstGeom prst="fram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Half Frame 6"/>
          <p:cNvSpPr/>
          <p:nvPr/>
        </p:nvSpPr>
        <p:spPr>
          <a:xfrm>
            <a:off x="0" y="0"/>
            <a:ext cx="1219200" cy="3048000"/>
          </a:xfrm>
          <a:prstGeom prst="halfFram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50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1066800"/>
            <a:ext cx="8229600" cy="4525963"/>
          </a:xfrm>
        </p:spPr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	What is SASI ?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Broad-based Southern Coalition </a:t>
            </a:r>
          </a:p>
          <a:p>
            <a:pPr lvl="1"/>
            <a:r>
              <a:rPr lang="en-US" dirty="0" smtClean="0"/>
              <a:t>advocating for increased federal resources targeting the HIV epidemic in the South</a:t>
            </a:r>
          </a:p>
          <a:p>
            <a:pPr lvl="1"/>
            <a:r>
              <a:rPr lang="en-US" dirty="0" smtClean="0"/>
              <a:t>Funded by the Ford Foundation</a:t>
            </a:r>
            <a:endParaRPr lang="en-US" dirty="0"/>
          </a:p>
        </p:txBody>
      </p:sp>
      <p:pic>
        <p:nvPicPr>
          <p:cNvPr id="5" name="Picture 2" descr="H:\AidsClinic\Ford Foundation Grant\Web Content\sasilargelogo with n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30213"/>
            <a:ext cx="2306637" cy="261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0" y="5943600"/>
            <a:ext cx="9144000" cy="914400"/>
          </a:xfrm>
          <a:prstGeom prst="rect">
            <a:avLst/>
          </a:prstGeom>
          <a:solidFill>
            <a:srgbClr val="FF0000"/>
          </a:solidFill>
          <a:ln>
            <a:solidFill>
              <a:srgbClr val="FF0000">
                <a:alpha val="99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5715000"/>
            <a:ext cx="9144000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4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305800" cy="2316163"/>
          </a:xfrm>
        </p:spPr>
        <p:txBody>
          <a:bodyPr/>
          <a:lstStyle/>
          <a:p>
            <a:r>
              <a:rPr lang="en-US" dirty="0" smtClean="0"/>
              <a:t>First ever.</a:t>
            </a:r>
          </a:p>
          <a:p>
            <a:r>
              <a:rPr lang="en-US" dirty="0" smtClean="0"/>
              <a:t>Announced by President in July, 2010.</a:t>
            </a:r>
          </a:p>
          <a:p>
            <a:r>
              <a:rPr lang="en-US" dirty="0" smtClean="0"/>
              <a:t>Strategy acknowledge that the South is a region “disproportionately impacted by HIV”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95400" y="304800"/>
            <a:ext cx="6477000" cy="1143000"/>
          </a:xfrm>
          <a:ln w="57150" cmpd="sng"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/>
              <a:t>National HIV/AIDS Strategy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161" y="4419600"/>
            <a:ext cx="2064039" cy="196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H:\AidsClinic\Ford Foundation Grant\Web Content\sasilargelogo with nam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648200"/>
            <a:ext cx="1316037" cy="149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:\AidsClinic\Ford Foundation Grant\Web Content\sasilargelogo with nam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563" y="4648200"/>
            <a:ext cx="1316037" cy="149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35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762000"/>
            <a:ext cx="7848600" cy="5715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HS 12 Cities Proj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19200"/>
            <a:ext cx="64008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34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6934200" cy="1143000"/>
          </a:xfrm>
          <a:ln w="76200" cmpd="sng"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/>
              <a:t>SASI Research Report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862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Worked with				to create report documenting HIV epidemic in the South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Focused on 9 states:  </a:t>
            </a:r>
          </a:p>
          <a:p>
            <a:pPr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	AL, FL, GA, LA, MS, SC, NC, TN, East TX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 descr="H:\AidsClinic\Ford Foundation Grant\Web Content\sasiacro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"/>
            <a:ext cx="813786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089212"/>
            <a:ext cx="28575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:\AidsClinic\Ford Foundation Grant\Web Content\sasiacro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10400" y="381000"/>
            <a:ext cx="862614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943600"/>
            <a:ext cx="9144000" cy="609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5638800"/>
            <a:ext cx="9144000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10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6629400" cy="1143000"/>
          </a:xfrm>
          <a:noFill/>
          <a:ln w="38100" cmpd="sng"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/>
              <a:t>SASI REPORT HIGHLIGHTS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152400" y="1254977"/>
            <a:ext cx="906780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b="1" u="sng" dirty="0" smtClean="0"/>
          </a:p>
          <a:p>
            <a:r>
              <a:rPr lang="en-US" sz="1600" b="1" dirty="0" smtClean="0"/>
              <a:t> </a:t>
            </a:r>
            <a:endParaRPr lang="en-US" dirty="0"/>
          </a:p>
          <a:p>
            <a:pPr algn="ctr"/>
            <a:r>
              <a:rPr lang="en-US" sz="1050" dirty="0"/>
              <a:t> </a:t>
            </a:r>
            <a:r>
              <a:rPr lang="en-US" dirty="0"/>
              <a:t>HIV/AIDS Epidemic in the South Reaches Crisis Proportions in Last Decade </a:t>
            </a:r>
          </a:p>
          <a:p>
            <a:pPr algn="ctr"/>
            <a:r>
              <a:rPr lang="en-US" dirty="0"/>
              <a:t>Duke Center for Health Policy and Inequalities Research </a:t>
            </a:r>
          </a:p>
          <a:p>
            <a:pPr algn="ctr"/>
            <a:r>
              <a:rPr lang="en-US" dirty="0"/>
              <a:t>Susan Reif PhD, LCSW </a:t>
            </a:r>
          </a:p>
          <a:p>
            <a:pPr algn="ctr"/>
            <a:r>
              <a:rPr lang="en-US" dirty="0"/>
              <a:t>Kathryn Whetten PhD, MPH </a:t>
            </a:r>
          </a:p>
          <a:p>
            <a:pPr algn="ctr"/>
            <a:r>
              <a:rPr lang="en-US" dirty="0"/>
              <a:t>Elena Wilson MPH </a:t>
            </a:r>
          </a:p>
          <a:p>
            <a:pPr algn="ctr"/>
            <a:endParaRPr lang="en-US" dirty="0" smtClean="0"/>
          </a:p>
          <a:p>
            <a:endParaRPr lang="en-US" dirty="0"/>
          </a:p>
          <a:p>
            <a:r>
              <a:rPr lang="en-US" sz="2800" dirty="0" smtClean="0"/>
              <a:t>					</a:t>
            </a:r>
            <a:endParaRPr lang="en-US" sz="2800" dirty="0"/>
          </a:p>
          <a:p>
            <a:endParaRPr lang="en-US" sz="1400" b="1" u="sng" dirty="0"/>
          </a:p>
          <a:p>
            <a:endParaRPr lang="en-US" sz="1400" b="1" u="sng" dirty="0" smtClean="0"/>
          </a:p>
        </p:txBody>
      </p:sp>
      <p:pic>
        <p:nvPicPr>
          <p:cNvPr id="6" name="Picture 2" descr="H:\AidsClinic\Ford Foundation Grant\Web Content\sasiacro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13786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:\AidsClinic\Ford Foundation Grant\Web Content\sasiacro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01000" y="381000"/>
            <a:ext cx="862614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321945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904" y="3739319"/>
            <a:ext cx="325755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5943600"/>
            <a:ext cx="9144000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381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172200"/>
            <a:ext cx="91440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5791200"/>
            <a:ext cx="91440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u="sng" dirty="0" smtClean="0">
                <a:solidFill>
                  <a:srgbClr val="FF0000"/>
                </a:solidFill>
              </a:rPr>
              <a:t>New HIV Infections</a:t>
            </a:r>
            <a:r>
              <a:rPr lang="en-US" sz="2400" u="sng" dirty="0" smtClean="0">
                <a:solidFill>
                  <a:srgbClr val="FF0000"/>
                </a:solidFill>
              </a:rPr>
              <a:t>:</a:t>
            </a:r>
            <a:r>
              <a:rPr lang="en-US" sz="2400" dirty="0" smtClean="0"/>
              <a:t> The targeted States have the highest rates of new HIV diagnoses in the United States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 </a:t>
            </a:r>
          </a:p>
          <a:p>
            <a:endParaRPr lang="en-US" sz="2000" dirty="0"/>
          </a:p>
        </p:txBody>
      </p:sp>
      <p:graphicFrame>
        <p:nvGraphicFramePr>
          <p:cNvPr id="4" name="C 1"/>
          <p:cNvGraphicFramePr/>
          <p:nvPr>
            <p:extLst>
              <p:ext uri="{D42A27DB-BD31-4B8C-83A1-F6EECF244321}">
                <p14:modId xmlns:p14="http://schemas.microsoft.com/office/powerpoint/2010/main" val="3488156466"/>
              </p:ext>
            </p:extLst>
          </p:nvPr>
        </p:nvGraphicFramePr>
        <p:xfrm>
          <a:off x="304800" y="1295400"/>
          <a:ext cx="8393430" cy="4713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172200"/>
            <a:ext cx="9144000" cy="76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8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Half of newly reported HIV infections were in the South although the South accounted for only 37% of the US population.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graphicFrame>
        <p:nvGraphicFramePr>
          <p:cNvPr id="5" name="C 1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562600" y="3276600"/>
            <a:ext cx="6858000" cy="3048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-3276600" y="3276600"/>
            <a:ext cx="6858000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62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</a:rPr>
              <a:t>New AIDS Diagnoses:</a:t>
            </a:r>
            <a:r>
              <a:rPr lang="en-US" sz="2400" b="1" dirty="0" smtClean="0">
                <a:solidFill>
                  <a:srgbClr val="FF0000"/>
                </a:solidFill>
              </a:rPr>
              <a:t>  </a:t>
            </a:r>
            <a:r>
              <a:rPr lang="en-US" sz="2400" dirty="0" smtClean="0"/>
              <a:t>8 of the targeted state with the highest AIDS diagnosis rates in 2009 are in the targeted States.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4432077"/>
              </p:ext>
            </p:extLst>
          </p:nvPr>
        </p:nvGraphicFramePr>
        <p:xfrm>
          <a:off x="2362200" y="2133600"/>
          <a:ext cx="4620165" cy="414528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822960"/>
                <a:gridCol w="1699142"/>
                <a:gridCol w="2098063"/>
              </a:tblGrid>
              <a:tr h="2405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Ranking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</a:rPr>
                        <a:t>State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AIDS Diagnosis Rate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2405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</a:rPr>
                        <a:t>Washington DC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119.8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</a:tr>
              <a:tr h="2405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New York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24.6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</a:tr>
              <a:tr h="2405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solidFill>
                            <a:srgbClr val="FF0000"/>
                          </a:solidFill>
                          <a:effectLst/>
                        </a:rPr>
                        <a:t>Florida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23.7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</a:tr>
              <a:tr h="2405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</a:rPr>
                        <a:t>Maryland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19.9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</a:tr>
              <a:tr h="2405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solidFill>
                            <a:srgbClr val="FF0000"/>
                          </a:solidFill>
                          <a:effectLst/>
                        </a:rPr>
                        <a:t>Louisiana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19.4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</a:tr>
              <a:tr h="2405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</a:rPr>
                        <a:t>Delaware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18.0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</a:tr>
              <a:tr h="2405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New Jersey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16.9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</a:tr>
              <a:tr h="2405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solidFill>
                            <a:srgbClr val="FF0000"/>
                          </a:solidFill>
                          <a:effectLst/>
                        </a:rPr>
                        <a:t>South Carolina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15.6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</a:tr>
              <a:tr h="2405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solidFill>
                            <a:srgbClr val="FF0000"/>
                          </a:solidFill>
                          <a:effectLst/>
                        </a:rPr>
                        <a:t>Georgia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14.1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</a:tr>
              <a:tr h="2405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solidFill>
                            <a:srgbClr val="FF0000"/>
                          </a:solidFill>
                          <a:effectLst/>
                        </a:rPr>
                        <a:t>Mississippi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13.1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</a:tr>
              <a:tr h="2405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solidFill>
                            <a:srgbClr val="FF0000"/>
                          </a:solidFill>
                          <a:effectLst/>
                        </a:rPr>
                        <a:t>North Carolina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11.6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</a:tr>
              <a:tr h="2405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solidFill>
                            <a:srgbClr val="FF0000"/>
                          </a:solidFill>
                          <a:effectLst/>
                        </a:rPr>
                        <a:t>Tennessee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11.1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</a:tr>
              <a:tr h="2405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13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solidFill>
                            <a:srgbClr val="FF0000"/>
                          </a:solidFill>
                          <a:effectLst/>
                        </a:rPr>
                        <a:t>Texas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10.7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</a:tr>
              <a:tr h="2405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14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Nevada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10.6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</a:tr>
              <a:tr h="2405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15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California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10.2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BE5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1600200"/>
            <a:ext cx="9144000" cy="762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04800" y="2160657"/>
            <a:ext cx="2743200" cy="369332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  <a:ea typeface="Cambria" pitchFamily="18" charset="0"/>
                <a:cs typeface="Cambria" pitchFamily="18" charset="0"/>
              </a:rPr>
              <a:t>AIDS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  <a:ea typeface="Cambria" pitchFamily="18" charset="0"/>
                <a:cs typeface="Cambria" pitchFamily="18" charset="0"/>
              </a:rPr>
              <a:t> Diagnosis Rate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  <a:ea typeface="Cambria" pitchFamily="18" charset="0"/>
                <a:cs typeface="Cambria" pitchFamily="18" charset="0"/>
              </a:rPr>
              <a:t>, 2009</a:t>
            </a:r>
          </a:p>
        </p:txBody>
      </p:sp>
    </p:spTree>
    <p:extLst>
      <p:ext uri="{BB962C8B-B14F-4D97-AF65-F5344CB8AC3E}">
        <p14:creationId xmlns:p14="http://schemas.microsoft.com/office/powerpoint/2010/main" val="80659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The </a:t>
            </a:r>
            <a:r>
              <a:rPr lang="en-US" sz="2400" dirty="0"/>
              <a:t>Southern states account for 8 of the 10 states with the </a:t>
            </a:r>
            <a:r>
              <a:rPr lang="en-US" sz="2400" b="1" u="sng" dirty="0">
                <a:solidFill>
                  <a:srgbClr val="FF0000"/>
                </a:solidFill>
              </a:rPr>
              <a:t>highest HIV death rates</a:t>
            </a:r>
            <a:r>
              <a:rPr lang="en-US" sz="2400" dirty="0"/>
              <a:t> (deaths per 100,000 population). All nine targeted Southern states are among the 15 states with the highest death rates.</a:t>
            </a:r>
            <a:br>
              <a:rPr lang="en-US" sz="2400" dirty="0"/>
            </a:br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6895297"/>
              </p:ext>
            </p:extLst>
          </p:nvPr>
        </p:nvGraphicFramePr>
        <p:xfrm>
          <a:off x="2209799" y="2133600"/>
          <a:ext cx="4572001" cy="4368575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835123"/>
                <a:gridCol w="1695807"/>
                <a:gridCol w="2041071"/>
              </a:tblGrid>
              <a:tr h="4671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Rank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</a:rPr>
                        <a:t>State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HIV Death Rate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  <a:tr h="2335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u="sng" dirty="0">
                          <a:effectLst/>
                        </a:rPr>
                        <a:t>Washington DC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>
                          <a:effectLst/>
                        </a:rPr>
                        <a:t>27.0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</a:tr>
              <a:tr h="2335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u="none" dirty="0">
                          <a:solidFill>
                            <a:srgbClr val="FF0000"/>
                          </a:solidFill>
                          <a:effectLst/>
                        </a:rPr>
                        <a:t>Louisiana</a:t>
                      </a:r>
                      <a:endParaRPr lang="en-US" sz="1600" b="1" u="none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7.6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</a:tr>
              <a:tr h="2335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u="none" dirty="0">
                          <a:solidFill>
                            <a:srgbClr val="FF0000"/>
                          </a:solidFill>
                          <a:effectLst/>
                        </a:rPr>
                        <a:t>Florida</a:t>
                      </a:r>
                      <a:endParaRPr lang="en-US" sz="1600" b="1" u="none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7.6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</a:tr>
              <a:tr h="2335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u="sng" dirty="0">
                          <a:effectLst/>
                        </a:rPr>
                        <a:t>Maryland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7.3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</a:tr>
              <a:tr h="2335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u="sng" dirty="0">
                          <a:effectLst/>
                        </a:rPr>
                        <a:t>Delaware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6.2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</a:tr>
              <a:tr h="2335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New York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6.0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</a:tr>
              <a:tr h="2335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u="none" dirty="0">
                          <a:solidFill>
                            <a:srgbClr val="FF0000"/>
                          </a:solidFill>
                          <a:effectLst/>
                        </a:rPr>
                        <a:t>Mississippi</a:t>
                      </a:r>
                      <a:endParaRPr lang="en-US" sz="1600" b="1" u="none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5.4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</a:tr>
              <a:tr h="2335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u="none" dirty="0">
                          <a:solidFill>
                            <a:srgbClr val="FF0000"/>
                          </a:solidFill>
                          <a:effectLst/>
                        </a:rPr>
                        <a:t>Georgia</a:t>
                      </a:r>
                      <a:endParaRPr lang="en-US" sz="1600" b="1" u="none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5.2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</a:tr>
              <a:tr h="2335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u="none" dirty="0">
                          <a:solidFill>
                            <a:srgbClr val="FF0000"/>
                          </a:solidFill>
                          <a:effectLst/>
                        </a:rPr>
                        <a:t>South Carolina</a:t>
                      </a:r>
                      <a:endParaRPr lang="en-US" sz="1600" b="1" u="none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5.0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</a:tr>
              <a:tr h="2335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>
                          <a:effectLst/>
                        </a:rPr>
                        <a:t>New Jersey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4.7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</a:tr>
              <a:tr h="2335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u="none" dirty="0">
                          <a:solidFill>
                            <a:srgbClr val="FF0000"/>
                          </a:solidFill>
                          <a:effectLst/>
                        </a:rPr>
                        <a:t>Tennessee</a:t>
                      </a:r>
                      <a:endParaRPr lang="en-US" sz="1600" b="1" u="none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4.3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</a:tr>
              <a:tr h="2335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u="none" dirty="0">
                          <a:solidFill>
                            <a:srgbClr val="FF0000"/>
                          </a:solidFill>
                          <a:effectLst/>
                        </a:rPr>
                        <a:t>Alabama</a:t>
                      </a:r>
                      <a:endParaRPr lang="en-US" sz="1600" b="1" u="none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3.9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</a:tr>
              <a:tr h="2203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13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u="none" dirty="0">
                          <a:solidFill>
                            <a:srgbClr val="FF0000"/>
                          </a:solidFill>
                          <a:effectLst/>
                        </a:rPr>
                        <a:t>Texas</a:t>
                      </a:r>
                      <a:endParaRPr lang="en-US" sz="1600" b="1" u="none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3.7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</a:tr>
              <a:tr h="2335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14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u="none" dirty="0">
                          <a:solidFill>
                            <a:srgbClr val="FF0000"/>
                          </a:solidFill>
                          <a:effectLst/>
                        </a:rPr>
                        <a:t>North Carolina</a:t>
                      </a:r>
                      <a:endParaRPr lang="en-US" sz="1600" b="1" u="none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3.7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</a:tr>
              <a:tr h="2335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15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>
                          <a:effectLst/>
                        </a:rPr>
                        <a:t>Nevada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3.0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</a:tr>
              <a:tr h="2335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15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Connecticut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3.0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D5E8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4799" y="2047845"/>
            <a:ext cx="2590801" cy="400110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  <a:ea typeface="Cambria" pitchFamily="18" charset="0"/>
                <a:cs typeface="Cambria" pitchFamily="18" charset="0"/>
              </a:rPr>
              <a:t>HIV Death Rates, 2008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600200"/>
            <a:ext cx="9144000" cy="762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49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7642148"/>
              </p:ext>
            </p:extLst>
          </p:nvPr>
        </p:nvGraphicFramePr>
        <p:xfrm>
          <a:off x="4064000" y="2819400"/>
          <a:ext cx="3937000" cy="339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1" name="Document" r:id="rId3" imgW="5625893" imgH="1790634" progId="Word.Document.12">
                  <p:link updateAutomatic="1"/>
                </p:oleObj>
              </mc:Choice>
              <mc:Fallback>
                <p:oleObj name="Document" r:id="rId3" imgW="5625893" imgH="1790634" progId="Word.Document.12">
                  <p:link updateAutomatic="1"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2506" r="32506" b="5107"/>
                      <a:stretch>
                        <a:fillRect/>
                      </a:stretch>
                    </p:blipFill>
                    <p:spPr bwMode="auto">
                      <a:xfrm>
                        <a:off x="4064000" y="2819400"/>
                        <a:ext cx="3937000" cy="339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u="sng" dirty="0" smtClean="0"/>
              <a:t>Why the high death rates?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1524000"/>
          </a:xfrm>
        </p:spPr>
        <p:txBody>
          <a:bodyPr/>
          <a:lstStyle/>
          <a:p>
            <a:r>
              <a:rPr lang="en-US" dirty="0"/>
              <a:t>Nine of the ten states with the worst health ratings are in the South. 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 rot="16200000">
            <a:off x="-3276600" y="3276600"/>
            <a:ext cx="6858000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562600" y="3276600"/>
            <a:ext cx="6858000" cy="3048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219200" y="3486090"/>
            <a:ext cx="3276600" cy="40011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  <a:ea typeface="Cambria" pitchFamily="18" charset="0"/>
                <a:cs typeface="Cambria" pitchFamily="18" charset="0"/>
              </a:rPr>
              <a:t>General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  <a:ea typeface="Cambria" pitchFamily="18" charset="0"/>
                <a:cs typeface="Cambria" pitchFamily="18" charset="0"/>
              </a:rPr>
              <a:t> Health Status, 2011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86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696200" cy="1325562"/>
          </a:xfrm>
          <a:solidFill>
            <a:srgbClr val="FF0000"/>
          </a:solidFill>
          <a:ln w="57150" cmpd="sng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>Populations in the South that are particularly hard hit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3535363"/>
          </a:xfrm>
        </p:spPr>
        <p:txBody>
          <a:bodyPr/>
          <a:lstStyle/>
          <a:p>
            <a:pPr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WOMEN</a:t>
            </a:r>
            <a:endParaRPr lang="en-US" u="sng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8 of 10 deep South states report higher proportion of women among new HIV infections</a:t>
            </a:r>
          </a:p>
          <a:p>
            <a:pPr lvl="1"/>
            <a:r>
              <a:rPr lang="en-US" dirty="0" smtClean="0"/>
              <a:t>85% of women were infected through heterosexual sex</a:t>
            </a:r>
          </a:p>
          <a:p>
            <a:pPr lvl="1"/>
            <a:r>
              <a:rPr lang="en-US" dirty="0" smtClean="0"/>
              <a:t>71% of women diagnosed with HIV in the South are African American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096000"/>
            <a:ext cx="91440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019800"/>
            <a:ext cx="9144000" cy="76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5943600"/>
            <a:ext cx="9144000" cy="762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52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Populations in the South that are particularly hard hit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3230563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MEN WHO HAVE SEX WITH MEN (MSM)</a:t>
            </a:r>
          </a:p>
          <a:p>
            <a:pPr lvl="1"/>
            <a:r>
              <a:rPr lang="en-US" dirty="0" smtClean="0"/>
              <a:t>49% of those diagnosed with HIV in the targeted states in 2009 were MSM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It is estimated that 1 in 5 African American MSM in the South are living with HIV</a:t>
            </a:r>
          </a:p>
          <a:p>
            <a:pPr lvl="1"/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74638"/>
            <a:ext cx="7696200" cy="1325562"/>
          </a:xfrm>
          <a:prstGeom prst="rect">
            <a:avLst/>
          </a:prstGeom>
          <a:solidFill>
            <a:srgbClr val="FF0000"/>
          </a:solidFill>
          <a:ln w="57150" cmpd="sng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Populations in the South that are particularly hard hit </a:t>
            </a:r>
            <a:r>
              <a:rPr kumimoji="0" lang="en-US" sz="3077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(cont’d)</a:t>
            </a:r>
            <a:endParaRPr kumimoji="0" lang="en-US" sz="3077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19800"/>
            <a:ext cx="9144000" cy="76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096000"/>
            <a:ext cx="91440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248400"/>
            <a:ext cx="91440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943600"/>
            <a:ext cx="9144000" cy="762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6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Populations in the South that are particularly hard hit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3763963"/>
          </a:xfrm>
        </p:spPr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</a:rPr>
              <a:t>AFRICAN AMERICANS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r>
              <a:rPr lang="en-US" dirty="0" smtClean="0"/>
              <a:t>54% of new HIV cases among African Americans in the US were in the targeted states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u="sng" dirty="0" smtClean="0">
                <a:solidFill>
                  <a:srgbClr val="FF0000"/>
                </a:solidFill>
              </a:rPr>
              <a:t>HISPANICS/LATINOS:</a:t>
            </a:r>
            <a:r>
              <a:rPr lang="en-US" dirty="0" smtClean="0"/>
              <a:t> 50% of new HIV diagnoses among Hispanics/Latinos in the US were in the South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74638"/>
            <a:ext cx="7696200" cy="1325562"/>
          </a:xfrm>
          <a:prstGeom prst="rect">
            <a:avLst/>
          </a:prstGeom>
          <a:solidFill>
            <a:srgbClr val="FF0000"/>
          </a:solidFill>
          <a:ln w="57150" cmpd="sng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algn="ctr">
              <a:spcBef>
                <a:spcPct val="0"/>
              </a:spcBef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Populations in the South that are particularly hard hit </a:t>
            </a:r>
            <a:r>
              <a:rPr lang="en-US" sz="3077" dirty="0" smtClean="0"/>
              <a:t>(cont’d)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943600"/>
            <a:ext cx="9144000" cy="762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019800"/>
            <a:ext cx="9144000" cy="76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096000"/>
            <a:ext cx="91440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6248400"/>
            <a:ext cx="91440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62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1"/>
            <a:ext cx="8229600" cy="2819399"/>
          </a:xfrm>
        </p:spPr>
        <p:txBody>
          <a:bodyPr>
            <a:normAutofit/>
          </a:bodyPr>
          <a:lstStyle/>
          <a:p>
            <a:pPr>
              <a:buNone/>
            </a:pPr>
            <a:endParaRPr lang="en-US" b="1" u="sng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b="1" u="sng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RURAL EPIDEMIC:</a:t>
            </a:r>
            <a:endParaRPr lang="en-US" dirty="0" smtClean="0"/>
          </a:p>
          <a:p>
            <a:pPr lvl="1"/>
            <a:r>
              <a:rPr lang="en-US" dirty="0" smtClean="0"/>
              <a:t>64% of people with AIDS living in </a:t>
            </a:r>
            <a:r>
              <a:rPr lang="en-US" u="sng" dirty="0" smtClean="0"/>
              <a:t>rural areas </a:t>
            </a:r>
            <a:r>
              <a:rPr lang="en-US" dirty="0" smtClean="0"/>
              <a:t>reside in the South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579438"/>
            <a:ext cx="7696200" cy="1325562"/>
          </a:xfrm>
          <a:prstGeom prst="rect">
            <a:avLst/>
          </a:prstGeom>
          <a:solidFill>
            <a:srgbClr val="FF0000"/>
          </a:solidFill>
          <a:ln w="57150" cmpd="sng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algn="ctr">
              <a:spcBef>
                <a:spcPct val="0"/>
              </a:spcBef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Populations in the South that are particularly hard hit </a:t>
            </a:r>
            <a:r>
              <a:rPr lang="en-US" sz="3077" dirty="0" smtClean="0"/>
              <a:t>(cont’d)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248400"/>
            <a:ext cx="91440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096000"/>
            <a:ext cx="91440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943600"/>
            <a:ext cx="9144000" cy="762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6019800"/>
            <a:ext cx="9144000" cy="76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95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"/>
            <a:ext cx="7162800" cy="990600"/>
          </a:xfrm>
          <a:ln w="28575" cmpd="sng"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/>
              <a:t>Possible Contributing Factors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" b="4849"/>
          <a:stretch>
            <a:fillRect/>
          </a:stretch>
        </p:blipFill>
        <p:spPr bwMode="auto">
          <a:xfrm>
            <a:off x="1524000" y="1107773"/>
            <a:ext cx="6019800" cy="5630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86800" y="0"/>
            <a:ext cx="457200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33400" y="0"/>
            <a:ext cx="228600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82000" y="0"/>
            <a:ext cx="228600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0"/>
            <a:ext cx="4572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534400" y="0"/>
            <a:ext cx="4572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8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1143000"/>
          </a:xfrm>
          <a:ln w="57150" cmpd="sng"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/>
              <a:t>What are we asking for?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It is urgent that the White House convene </a:t>
            </a:r>
          </a:p>
          <a:p>
            <a:pPr marL="0" indent="0" algn="ctr">
              <a:buNone/>
            </a:pPr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State of the South Task Force</a:t>
            </a:r>
            <a:r>
              <a:rPr lang="en-US" b="1" dirty="0" smtClean="0"/>
              <a:t> </a:t>
            </a:r>
            <a:r>
              <a:rPr lang="en-US" dirty="0" smtClean="0"/>
              <a:t>now</a:t>
            </a:r>
            <a:r>
              <a:rPr lang="en-US" b="1" dirty="0" smtClean="0"/>
              <a:t> </a:t>
            </a:r>
            <a:endParaRPr lang="en-US" sz="1600" b="1" dirty="0" smtClean="0"/>
          </a:p>
          <a:p>
            <a:endParaRPr lang="en-US" sz="2600" dirty="0" smtClean="0"/>
          </a:p>
          <a:p>
            <a:r>
              <a:rPr lang="en-US" sz="2600" dirty="0" smtClean="0"/>
              <a:t>Next steps of the </a:t>
            </a:r>
            <a:r>
              <a:rPr lang="en-US" sz="2600" b="1" dirty="0" smtClean="0"/>
              <a:t>National AIDS Strategy </a:t>
            </a:r>
            <a:r>
              <a:rPr lang="en-US" sz="2600" dirty="0" smtClean="0"/>
              <a:t>must be directed at the </a:t>
            </a:r>
            <a:r>
              <a:rPr lang="en-US" sz="2600" b="1" dirty="0" smtClean="0"/>
              <a:t>South</a:t>
            </a:r>
          </a:p>
          <a:p>
            <a:r>
              <a:rPr lang="en-US" sz="2600" dirty="0" smtClean="0"/>
              <a:t>The task force must identify </a:t>
            </a:r>
            <a:r>
              <a:rPr lang="en-US" sz="2600" u="sng" dirty="0" smtClean="0">
                <a:solidFill>
                  <a:srgbClr val="FF0000"/>
                </a:solidFill>
              </a:rPr>
              <a:t>opportunities across federal agencies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dirty="0" smtClean="0"/>
              <a:t>to address the Southern HIV Epidemic</a:t>
            </a:r>
          </a:p>
          <a:p>
            <a:r>
              <a:rPr lang="en-US" sz="2600" dirty="0" smtClean="0"/>
              <a:t>The task force must identify </a:t>
            </a:r>
            <a:r>
              <a:rPr lang="en-US" sz="2600" u="sng" dirty="0" smtClean="0">
                <a:solidFill>
                  <a:srgbClr val="FF0000"/>
                </a:solidFill>
              </a:rPr>
              <a:t>funding opportunities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dirty="0" smtClean="0"/>
              <a:t>to evaluate </a:t>
            </a:r>
            <a:r>
              <a:rPr lang="en-US" sz="2600" u="sng" dirty="0" smtClean="0">
                <a:solidFill>
                  <a:srgbClr val="FF0000"/>
                </a:solidFill>
              </a:rPr>
              <a:t>best HIV prevention and care practices for the South</a:t>
            </a:r>
            <a:endParaRPr lang="en-US" sz="2600" dirty="0" smtClean="0"/>
          </a:p>
          <a:p>
            <a:endParaRPr lang="en-US" dirty="0"/>
          </a:p>
        </p:txBody>
      </p:sp>
      <p:pic>
        <p:nvPicPr>
          <p:cNvPr id="10242" name="Picture 2" descr="H:\AidsClinic\Ford Foundation Grant\Web Content\sasiacro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67600" y="381000"/>
            <a:ext cx="7620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H:\AidsClinic\Ford Foundation Grant\Web Content\sasiacro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1001"/>
            <a:ext cx="762000" cy="81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dirty="0" err="1" smtClean="0"/>
              <a:t>c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0"/>
            <a:ext cx="152400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dirty="0" err="1" smtClean="0"/>
              <a:t>c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839200" y="0"/>
            <a:ext cx="152400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dirty="0" err="1" smtClean="0"/>
              <a:t>c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flipV="1">
            <a:off x="304800" y="6812281"/>
            <a:ext cx="853440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2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11162"/>
            <a:ext cx="6705600" cy="1189038"/>
          </a:xfrm>
          <a:solidFill>
            <a:srgbClr val="FF0000"/>
          </a:solidFill>
          <a:ln w="76200" cmpd="sng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What You Can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8229600" cy="3886200"/>
          </a:xfrm>
        </p:spPr>
        <p:txBody>
          <a:bodyPr/>
          <a:lstStyle/>
          <a:p>
            <a:r>
              <a:rPr lang="en-US" dirty="0" smtClean="0"/>
              <a:t>Stay Informed and Take Action</a:t>
            </a:r>
          </a:p>
          <a:p>
            <a:pPr lvl="1"/>
            <a:r>
              <a:rPr lang="en-US" dirty="0" smtClean="0"/>
              <a:t> Sign up for the SASI Listserv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https://lists.law.duke.edu/sympa/subscribe/sasilist</a:t>
            </a:r>
          </a:p>
          <a:p>
            <a:pPr lvl="1"/>
            <a:r>
              <a:rPr lang="en-US" dirty="0" smtClean="0"/>
              <a:t>Visit the SASI website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www.southernaidsinitiative.org</a:t>
            </a:r>
          </a:p>
          <a:p>
            <a:pPr lvl="3"/>
            <a:r>
              <a:rPr lang="en-US" dirty="0" smtClean="0"/>
              <a:t>Sign the SASI petition</a:t>
            </a:r>
          </a:p>
          <a:p>
            <a:pPr lvl="3"/>
            <a:r>
              <a:rPr lang="en-US" dirty="0" smtClean="0"/>
              <a:t>Write the White House and Members of Congress</a:t>
            </a:r>
          </a:p>
          <a:p>
            <a:pPr lvl="3"/>
            <a:r>
              <a:rPr lang="en-US" dirty="0" smtClean="0"/>
              <a:t>Recruit community coalition partners for SASI</a:t>
            </a:r>
          </a:p>
          <a:p>
            <a:pPr marL="914400" lvl="2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3" descr="H:\AidsClinic\Ford Foundation Grant\Web Content\sasiacro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58608"/>
            <a:ext cx="762000" cy="81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H:\AidsClinic\Ford Foundation Grant\Web Content\sasiacro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58608"/>
            <a:ext cx="762000" cy="81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248400"/>
            <a:ext cx="91440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096000"/>
            <a:ext cx="91440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6019800"/>
            <a:ext cx="9144000" cy="76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5943600"/>
            <a:ext cx="9144000" cy="762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81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71600" y="350838"/>
            <a:ext cx="6553200" cy="1020762"/>
          </a:xfrm>
          <a:ln w="76200" cmpd="sng"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/>
              <a:t>Thank you and Next Steps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3505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Workshop this afternoon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Resources:</a:t>
            </a:r>
          </a:p>
          <a:p>
            <a:pPr lvl="1"/>
            <a:r>
              <a:rPr lang="en-US" dirty="0" smtClean="0"/>
              <a:t>SASI Website:  </a:t>
            </a:r>
            <a:r>
              <a:rPr lang="en-US" dirty="0" smtClean="0">
                <a:solidFill>
                  <a:srgbClr val="FF0000"/>
                </a:solidFill>
              </a:rPr>
              <a:t>www.southernaidsinitiative.org</a:t>
            </a:r>
          </a:p>
          <a:p>
            <a:pPr lvl="1"/>
            <a:r>
              <a:rPr lang="en-US" dirty="0" smtClean="0"/>
              <a:t>SASI e-mail:  </a:t>
            </a:r>
            <a:r>
              <a:rPr lang="en-US" dirty="0" smtClean="0">
                <a:solidFill>
                  <a:srgbClr val="FF0000"/>
                </a:solidFill>
              </a:rPr>
              <a:t>sasi@law.duke.edu</a:t>
            </a:r>
          </a:p>
          <a:p>
            <a:pPr lvl="1"/>
            <a:r>
              <a:rPr lang="en-US" dirty="0" smtClean="0"/>
              <a:t>SASI listserv: </a:t>
            </a:r>
            <a:r>
              <a:rPr lang="en-US" dirty="0" smtClean="0">
                <a:solidFill>
                  <a:srgbClr val="FF0000"/>
                </a:solidFill>
              </a:rPr>
              <a:t>sasilist@law.duke.edu</a:t>
            </a:r>
          </a:p>
          <a:p>
            <a:pPr marL="457200" lvl="1" indent="0">
              <a:buNone/>
            </a:pPr>
            <a:r>
              <a:rPr lang="en-US" dirty="0" smtClean="0"/>
              <a:t>  </a:t>
            </a:r>
          </a:p>
          <a:p>
            <a:pPr lvl="1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5715000"/>
            <a:ext cx="91440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562600"/>
            <a:ext cx="9144000" cy="762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5638800"/>
            <a:ext cx="9144000" cy="76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3" descr="H:\AidsClinic\Ford Foundation Grant\Web Content\sasiacro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968808"/>
            <a:ext cx="762000" cy="81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H:\AidsClinic\Ford Foundation Grant\Web Content\sasiacro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943600"/>
            <a:ext cx="762000" cy="81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H:\AidsClinic\Ford Foundation Grant\Web Content\sasiacro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943600"/>
            <a:ext cx="762000" cy="81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H:\AidsClinic\Ford Foundation Grant\Web Content\sasiacro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943600"/>
            <a:ext cx="762000" cy="81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H:\AidsClinic\Ford Foundation Grant\Web Content\sasiacro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943600"/>
            <a:ext cx="762000" cy="81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0" y="6781800"/>
            <a:ext cx="9144000" cy="76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16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729</Words>
  <Application>Microsoft Office PowerPoint</Application>
  <PresentationFormat>On-screen Show (4:3)</PresentationFormat>
  <Paragraphs>201</Paragraphs>
  <Slides>19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Document2!OLE_LINK1</vt:lpstr>
      <vt:lpstr>  Southern HIV/AIDS Strategy Initiative (“SASI”):                Focusing White House Attention on      the HIV Epidemic in the South   </vt:lpstr>
      <vt:lpstr>PowerPoint Presentation</vt:lpstr>
      <vt:lpstr>National HIV/AIDS Strategy </vt:lpstr>
      <vt:lpstr>PowerPoint Presentation</vt:lpstr>
      <vt:lpstr>SASI Research Report </vt:lpstr>
      <vt:lpstr>SASI REPORT HIGHLIGHTS</vt:lpstr>
      <vt:lpstr>New HIV Infections: The targeted States have the highest rates of new HIV diagnoses in the United States</vt:lpstr>
      <vt:lpstr>Half of newly reported HIV infections were in the South although the South accounted for only 37% of the US population. </vt:lpstr>
      <vt:lpstr>New AIDS Diagnoses:  8 of the targeted state with the highest AIDS diagnosis rates in 2009 are in the targeted States.</vt:lpstr>
      <vt:lpstr> The Southern states account for 8 of the 10 states with the highest HIV death rates (deaths per 100,000 population). All nine targeted Southern states are among the 15 states with the highest death rates. </vt:lpstr>
      <vt:lpstr>Why the high death rates?</vt:lpstr>
      <vt:lpstr>Populations in the South that are particularly hard hit</vt:lpstr>
      <vt:lpstr>Populations in the South that are particularly hard hit (cont’d)</vt:lpstr>
      <vt:lpstr>Populations in the South that are particularly hard hit (cont’d)</vt:lpstr>
      <vt:lpstr>PowerPoint Presentation</vt:lpstr>
      <vt:lpstr>Possible Contributing Factors</vt:lpstr>
      <vt:lpstr>What are we asking for?  </vt:lpstr>
      <vt:lpstr>What You Can Do</vt:lpstr>
      <vt:lpstr>Thank you and 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McAllaster</dc:creator>
  <cp:lastModifiedBy>Carolyn McAllaster</cp:lastModifiedBy>
  <cp:revision>47</cp:revision>
  <cp:lastPrinted>2012-02-26T21:10:17Z</cp:lastPrinted>
  <dcterms:created xsi:type="dcterms:W3CDTF">2012-03-02T12:17:18Z</dcterms:created>
  <dcterms:modified xsi:type="dcterms:W3CDTF">2012-03-02T21:12:27Z</dcterms:modified>
</cp:coreProperties>
</file>